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Lst>
  <p:sldSz cy="5143500" cx="9144000"/>
  <p:notesSz cx="6858000" cy="9144000"/>
  <p:embeddedFontLst>
    <p:embeddedFont>
      <p:font typeface="Raleway"/>
      <p:regular r:id="rId43"/>
      <p:bold r:id="rId44"/>
      <p:italic r:id="rId45"/>
      <p:boldItalic r:id="rId46"/>
    </p:embeddedFont>
    <p:embeddedFont>
      <p:font typeface="Roboto"/>
      <p:regular r:id="rId47"/>
      <p:bold r:id="rId48"/>
      <p:italic r:id="rId49"/>
      <p:boldItalic r:id="rId50"/>
    </p:embeddedFont>
    <p:embeddedFont>
      <p:font typeface="Inter"/>
      <p:regular r:id="rId51"/>
      <p:bold r:id="rId52"/>
      <p:italic r:id="rId53"/>
      <p:boldItalic r:id="rId54"/>
    </p:embeddedFont>
    <p:embeddedFont>
      <p:font typeface="JetBrains Mono Medium"/>
      <p:regular r:id="rId55"/>
      <p:bold r:id="rId56"/>
      <p:italic r:id="rId57"/>
      <p:boldItalic r:id="rId58"/>
    </p:embeddedFont>
    <p:embeddedFont>
      <p:font typeface="JetBrains Mono Light"/>
      <p:regular r:id="rId59"/>
      <p:bold r:id="rId60"/>
      <p:italic r:id="rId61"/>
      <p:boldItalic r:id="rId62"/>
    </p:embeddedFont>
    <p:embeddedFont>
      <p:font typeface="JetBrains Mono"/>
      <p:regular r:id="rId63"/>
      <p:bold r:id="rId64"/>
      <p:italic r:id="rId65"/>
      <p:boldItalic r:id="rId66"/>
    </p:embeddedFont>
    <p:embeddedFont>
      <p:font typeface="Open Sans"/>
      <p:regular r:id="rId67"/>
      <p:bold r:id="rId68"/>
      <p:italic r:id="rId69"/>
      <p:boldItalic r:id="rId7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font" Target="fonts/Raleway-bold.fntdata"/><Relationship Id="rId43" Type="http://schemas.openxmlformats.org/officeDocument/2006/relationships/font" Target="fonts/Raleway-regular.fntdata"/><Relationship Id="rId46" Type="http://schemas.openxmlformats.org/officeDocument/2006/relationships/font" Target="fonts/Raleway-boldItalic.fntdata"/><Relationship Id="rId45" Type="http://schemas.openxmlformats.org/officeDocument/2006/relationships/font" Target="fonts/Raleway-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oboto-bold.fntdata"/><Relationship Id="rId47" Type="http://schemas.openxmlformats.org/officeDocument/2006/relationships/font" Target="fonts/Roboto-regular.fntdata"/><Relationship Id="rId49"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0" Type="http://schemas.openxmlformats.org/officeDocument/2006/relationships/font" Target="fonts/OpenSans-boldItalic.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JetBrainsMonoLight-boldItalic.fntdata"/><Relationship Id="rId61" Type="http://schemas.openxmlformats.org/officeDocument/2006/relationships/font" Target="fonts/JetBrainsMonoLight-italic.fntdata"/><Relationship Id="rId20" Type="http://schemas.openxmlformats.org/officeDocument/2006/relationships/slide" Target="slides/slide15.xml"/><Relationship Id="rId64" Type="http://schemas.openxmlformats.org/officeDocument/2006/relationships/font" Target="fonts/JetBrainsMono-bold.fntdata"/><Relationship Id="rId63" Type="http://schemas.openxmlformats.org/officeDocument/2006/relationships/font" Target="fonts/JetBrainsMono-regular.fntdata"/><Relationship Id="rId22" Type="http://schemas.openxmlformats.org/officeDocument/2006/relationships/slide" Target="slides/slide17.xml"/><Relationship Id="rId66" Type="http://schemas.openxmlformats.org/officeDocument/2006/relationships/font" Target="fonts/JetBrainsMono-boldItalic.fntdata"/><Relationship Id="rId21" Type="http://schemas.openxmlformats.org/officeDocument/2006/relationships/slide" Target="slides/slide16.xml"/><Relationship Id="rId65" Type="http://schemas.openxmlformats.org/officeDocument/2006/relationships/font" Target="fonts/JetBrainsMono-italic.fntdata"/><Relationship Id="rId24" Type="http://schemas.openxmlformats.org/officeDocument/2006/relationships/slide" Target="slides/slide19.xml"/><Relationship Id="rId68" Type="http://schemas.openxmlformats.org/officeDocument/2006/relationships/font" Target="fonts/OpenSans-bold.fntdata"/><Relationship Id="rId23" Type="http://schemas.openxmlformats.org/officeDocument/2006/relationships/slide" Target="slides/slide18.xml"/><Relationship Id="rId67" Type="http://schemas.openxmlformats.org/officeDocument/2006/relationships/font" Target="fonts/OpenSans-regular.fntdata"/><Relationship Id="rId60" Type="http://schemas.openxmlformats.org/officeDocument/2006/relationships/font" Target="fonts/JetBrainsMonoLight-bold.fntdata"/><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OpenSans-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Inter-regular.fntdata"/><Relationship Id="rId50" Type="http://schemas.openxmlformats.org/officeDocument/2006/relationships/font" Target="fonts/Roboto-boldItalic.fntdata"/><Relationship Id="rId53" Type="http://schemas.openxmlformats.org/officeDocument/2006/relationships/font" Target="fonts/Inter-italic.fntdata"/><Relationship Id="rId52" Type="http://schemas.openxmlformats.org/officeDocument/2006/relationships/font" Target="fonts/Inter-bold.fntdata"/><Relationship Id="rId11" Type="http://schemas.openxmlformats.org/officeDocument/2006/relationships/slide" Target="slides/slide6.xml"/><Relationship Id="rId55" Type="http://schemas.openxmlformats.org/officeDocument/2006/relationships/font" Target="fonts/JetBrainsMonoMedium-regular.fntdata"/><Relationship Id="rId10" Type="http://schemas.openxmlformats.org/officeDocument/2006/relationships/slide" Target="slides/slide5.xml"/><Relationship Id="rId54" Type="http://schemas.openxmlformats.org/officeDocument/2006/relationships/font" Target="fonts/Inter-boldItalic.fntdata"/><Relationship Id="rId13" Type="http://schemas.openxmlformats.org/officeDocument/2006/relationships/slide" Target="slides/slide8.xml"/><Relationship Id="rId57" Type="http://schemas.openxmlformats.org/officeDocument/2006/relationships/font" Target="fonts/JetBrainsMonoMedium-italic.fntdata"/><Relationship Id="rId12" Type="http://schemas.openxmlformats.org/officeDocument/2006/relationships/slide" Target="slides/slide7.xml"/><Relationship Id="rId56" Type="http://schemas.openxmlformats.org/officeDocument/2006/relationships/font" Target="fonts/JetBrainsMonoMedium-bold.fntdata"/><Relationship Id="rId15" Type="http://schemas.openxmlformats.org/officeDocument/2006/relationships/slide" Target="slides/slide10.xml"/><Relationship Id="rId59" Type="http://schemas.openxmlformats.org/officeDocument/2006/relationships/font" Target="fonts/JetBrainsMonoLight-regular.fntdata"/><Relationship Id="rId14" Type="http://schemas.openxmlformats.org/officeDocument/2006/relationships/slide" Target="slides/slide9.xml"/><Relationship Id="rId58" Type="http://schemas.openxmlformats.org/officeDocument/2006/relationships/font" Target="fonts/JetBrainsMonoMedium-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radle.org/current/userguide/build_environment.html#sec:gradle_configuration_properties"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radle.org/current/userguide/what_is_gradle.html" TargetMode="External"/><Relationship Id="rId3" Type="http://schemas.openxmlformats.org/officeDocument/2006/relationships/hyperlink" Target="https://gradle.org/kotlin/" TargetMode="External"/><Relationship Id="rId4" Type="http://schemas.openxmlformats.org/officeDocument/2006/relationships/hyperlink" Target="https://gradle.org/guides/" TargetMode="Externa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aven.apache.org/what-is-maven.html"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radle.org/current/userguide/what_is_gradle.html"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radle.org/current/userguide/toolchains.html"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 name="Shape 36"/>
        <p:cNvGrpSpPr/>
        <p:nvPr/>
      </p:nvGrpSpPr>
      <p:grpSpPr>
        <a:xfrm>
          <a:off x="0" y="0"/>
          <a:ext cx="0" cy="0"/>
          <a:chOff x="0" y="0"/>
          <a:chExt cx="0" cy="0"/>
        </a:xfrm>
      </p:grpSpPr>
      <p:sp>
        <p:nvSpPr>
          <p:cNvPr id="37" name="Google Shape;37;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 name="Google Shape;38;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Today we are going to talk about build systems: a</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principled way to transform your source code into something your computer can execute.</a:t>
            </a:r>
            <a:endParaRPr>
              <a:latin typeface="Open Sans"/>
              <a:ea typeface="Open Sans"/>
              <a:cs typeface="Open Sans"/>
              <a:sym typeface="Open San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4153156f0f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 name="Google Shape;106;g34153156f0f_1_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As we have already mentioned, Gradle uses Kotlin or Groovy for configuration. </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Clr>
                <a:schemeClr val="dk1"/>
              </a:buClr>
              <a:buSzPts val="1100"/>
              <a:buFont typeface="Arial"/>
              <a:buNone/>
            </a:pPr>
            <a:r>
              <a:rPr lang="en">
                <a:solidFill>
                  <a:schemeClr val="dk1"/>
                </a:solidFill>
                <a:latin typeface="Open Sans"/>
                <a:ea typeface="Open Sans"/>
                <a:cs typeface="Open Sans"/>
                <a:sym typeface="Open Sans"/>
              </a:rPr>
              <a:t>Usually, build tools use declarative languages for configuration, which makes the task easier. </a:t>
            </a:r>
            <a:endParaRPr>
              <a:solidFill>
                <a:schemeClr val="dk1"/>
              </a:solidFill>
              <a:latin typeface="Open Sans"/>
              <a:ea typeface="Open Sans"/>
              <a:cs typeface="Open Sans"/>
              <a:sym typeface="Open Sans"/>
            </a:endParaRPr>
          </a:p>
          <a:p>
            <a:pPr indent="0" lvl="0" marL="0" marR="1047750" rtl="0" algn="l">
              <a:lnSpc>
                <a:spcPct val="150000"/>
              </a:lnSpc>
              <a:spcBef>
                <a:spcPts val="20"/>
              </a:spcBef>
              <a:spcAft>
                <a:spcPts val="0"/>
              </a:spcAft>
              <a:buClr>
                <a:schemeClr val="dk1"/>
              </a:buClr>
              <a:buSzPts val="1100"/>
              <a:buFont typeface="Arial"/>
              <a:buNone/>
            </a:pPr>
            <a:r>
              <a:rPr lang="en">
                <a:solidFill>
                  <a:schemeClr val="dk1"/>
                </a:solidFill>
                <a:latin typeface="Open Sans"/>
                <a:ea typeface="Open Sans"/>
                <a:cs typeface="Open Sans"/>
                <a:sym typeface="Open Sans"/>
              </a:rPr>
              <a:t>In the case of Gradle, our script acts as an extension of an existing configuration (as dictated by the “Convention over Configuration” mode</a:t>
            </a:r>
            <a:r>
              <a:rPr lang="en">
                <a:solidFill>
                  <a:srgbClr val="444746"/>
                </a:solidFill>
                <a:latin typeface="Roboto"/>
                <a:ea typeface="Roboto"/>
                <a:cs typeface="Roboto"/>
                <a:sym typeface="Roboto"/>
              </a:rPr>
              <a:t>l</a:t>
            </a:r>
            <a:r>
              <a:rPr lang="en">
                <a:solidFill>
                  <a:schemeClr val="dk1"/>
                </a:solidFill>
                <a:latin typeface="Open Sans"/>
                <a:ea typeface="Open Sans"/>
                <a:cs typeface="Open Sans"/>
                <a:sym typeface="Open Sans"/>
              </a:rPr>
              <a:t>). We are working in </a:t>
            </a:r>
            <a:r>
              <a:rPr lang="en">
                <a:solidFill>
                  <a:schemeClr val="dk1"/>
                </a:solidFill>
                <a:latin typeface="Courier"/>
                <a:ea typeface="Courier"/>
                <a:cs typeface="Courier"/>
                <a:sym typeface="Courier"/>
              </a:rPr>
              <a:t>KotlinBuildScript</a:t>
            </a:r>
            <a:r>
              <a:rPr lang="en">
                <a:solidFill>
                  <a:schemeClr val="dk1"/>
                </a:solidFill>
                <a:latin typeface="Open Sans"/>
                <a:ea typeface="Open Sans"/>
                <a:cs typeface="Open Sans"/>
                <a:sym typeface="Open Sans"/>
              </a:rPr>
              <a:t>, which itself is an implementation of a </a:t>
            </a:r>
            <a:r>
              <a:rPr lang="en">
                <a:solidFill>
                  <a:schemeClr val="dk1"/>
                </a:solidFill>
                <a:latin typeface="Courier"/>
                <a:ea typeface="Courier"/>
                <a:cs typeface="Courier"/>
                <a:sym typeface="Courier"/>
              </a:rPr>
              <a:t>Project</a:t>
            </a:r>
            <a:r>
              <a:rPr lang="en">
                <a:solidFill>
                  <a:schemeClr val="dk1"/>
                </a:solidFill>
                <a:latin typeface="Open Sans"/>
                <a:ea typeface="Open Sans"/>
                <a:cs typeface="Open Sans"/>
                <a:sym typeface="Open Sans"/>
              </a:rPr>
              <a:t>. So, when working in a </a:t>
            </a:r>
            <a:r>
              <a:rPr lang="en">
                <a:solidFill>
                  <a:schemeClr val="dk1"/>
                </a:solidFill>
                <a:latin typeface="Courier"/>
                <a:ea typeface="Courier"/>
                <a:cs typeface="Courier"/>
                <a:sym typeface="Courier"/>
              </a:rPr>
              <a:t>build.gradle.kts</a:t>
            </a:r>
            <a:r>
              <a:rPr lang="en">
                <a:solidFill>
                  <a:schemeClr val="dk1"/>
                </a:solidFill>
                <a:latin typeface="Open Sans"/>
                <a:ea typeface="Open Sans"/>
                <a:cs typeface="Open Sans"/>
                <a:sym typeface="Open Sans"/>
              </a:rPr>
              <a:t> file, you can think of  yourself as providing details to your</a:t>
            </a:r>
            <a:r>
              <a:rPr lang="en">
                <a:solidFill>
                  <a:schemeClr val="dk1"/>
                </a:solidFill>
                <a:latin typeface="Open Sans"/>
                <a:ea typeface="Open Sans"/>
                <a:cs typeface="Open Sans"/>
                <a:sym typeface="Open Sans"/>
              </a:rPr>
              <a:t> </a:t>
            </a:r>
            <a:r>
              <a:rPr lang="en">
                <a:solidFill>
                  <a:schemeClr val="dk1"/>
                </a:solidFill>
                <a:latin typeface="Courier"/>
                <a:ea typeface="Courier"/>
                <a:cs typeface="Courier"/>
                <a:sym typeface="Courier"/>
              </a:rPr>
              <a:t>Project</a:t>
            </a:r>
            <a:r>
              <a:rPr lang="en">
                <a:solidFill>
                  <a:schemeClr val="dk1"/>
                </a:solidFill>
                <a:latin typeface="Open Sans"/>
                <a:ea typeface="Open Sans"/>
                <a:cs typeface="Open Sans"/>
                <a:sym typeface="Open Sans"/>
              </a:rPr>
              <a:t> class.</a:t>
            </a:r>
            <a:r>
              <a:rPr lang="en">
                <a:solidFill>
                  <a:schemeClr val="dk1"/>
                </a:solidFill>
                <a:latin typeface="Open Sans"/>
                <a:ea typeface="Open Sans"/>
                <a:cs typeface="Open Sans"/>
                <a:sym typeface="Open Sans"/>
              </a:rPr>
              <a:t> Note: if you have several  </a:t>
            </a:r>
            <a:r>
              <a:rPr lang="en">
                <a:solidFill>
                  <a:schemeClr val="dk1"/>
                </a:solidFill>
                <a:latin typeface="Courier"/>
                <a:ea typeface="Courier"/>
                <a:cs typeface="Courier"/>
                <a:sym typeface="Courier"/>
              </a:rPr>
              <a:t>build.gradle.kts</a:t>
            </a:r>
            <a:r>
              <a:rPr lang="en">
                <a:solidFill>
                  <a:schemeClr val="dk1"/>
                </a:solidFill>
                <a:latin typeface="Open Sans"/>
                <a:ea typeface="Open Sans"/>
                <a:cs typeface="Open Sans"/>
                <a:sym typeface="Open Sans"/>
              </a:rPr>
              <a:t> files (subprojects), then each one has its own </a:t>
            </a:r>
            <a:r>
              <a:rPr lang="en">
                <a:solidFill>
                  <a:schemeClr val="dk1"/>
                </a:solidFill>
                <a:latin typeface="Courier"/>
                <a:ea typeface="Courier"/>
                <a:cs typeface="Courier"/>
                <a:sym typeface="Courier"/>
              </a:rPr>
              <a:t>Project</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instance, that also inherits configuration from parents.</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4153156f0f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 name="Google Shape;112;g34153156f0f_1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 project interface is the configuration entry point provided by Gradle to developers. </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Clr>
                <a:schemeClr val="dk1"/>
              </a:buClr>
              <a:buSzPts val="1100"/>
              <a:buFont typeface="Arial"/>
              <a:buNone/>
            </a:pPr>
            <a:r>
              <a:rPr lang="en">
                <a:solidFill>
                  <a:schemeClr val="dk1"/>
                </a:solidFill>
                <a:latin typeface="Open Sans"/>
                <a:ea typeface="Open Sans"/>
                <a:cs typeface="Open Sans"/>
                <a:sym typeface="Open Sans"/>
              </a:rPr>
              <a:t>When describing a project as multi-module, people usually mean that the main (top-level) project, described in a top-level </a:t>
            </a:r>
            <a:r>
              <a:rPr lang="en">
                <a:solidFill>
                  <a:schemeClr val="dk1"/>
                </a:solidFill>
                <a:latin typeface="Courier"/>
                <a:ea typeface="Courier"/>
                <a:cs typeface="Courier"/>
                <a:sym typeface="Courier"/>
              </a:rPr>
              <a:t>build.gradle file</a:t>
            </a:r>
            <a:r>
              <a:rPr lang="en">
                <a:solidFill>
                  <a:schemeClr val="dk1"/>
                </a:solidFill>
                <a:latin typeface="Open Sans"/>
                <a:ea typeface="Open Sans"/>
                <a:cs typeface="Open Sans"/>
                <a:sym typeface="Open Sans"/>
              </a:rPr>
              <a:t>, includes other projects, each of them with a separate </a:t>
            </a:r>
            <a:r>
              <a:rPr lang="en">
                <a:solidFill>
                  <a:schemeClr val="dk1"/>
                </a:solidFill>
                <a:latin typeface="Courier"/>
                <a:ea typeface="Courier"/>
                <a:cs typeface="Courier"/>
                <a:sym typeface="Courier"/>
              </a:rPr>
              <a:t>build.gradle</a:t>
            </a:r>
            <a:r>
              <a:rPr lang="en">
                <a:solidFill>
                  <a:schemeClr val="dk1"/>
                </a:solidFill>
                <a:latin typeface="Open Sans"/>
                <a:ea typeface="Open Sans"/>
                <a:cs typeface="Open Sans"/>
                <a:sym typeface="Open Sans"/>
              </a:rPr>
              <a:t>.  </a:t>
            </a:r>
            <a:endParaRPr>
              <a:solidFill>
                <a:schemeClr val="dk1"/>
              </a:solidFill>
              <a:latin typeface="Open Sans"/>
              <a:ea typeface="Open Sans"/>
              <a:cs typeface="Open Sans"/>
              <a:sym typeface="Open Sans"/>
            </a:endParaRPr>
          </a:p>
          <a:p>
            <a:pPr indent="0" lvl="0" marL="0" rtl="0" algn="l">
              <a:lnSpc>
                <a:spcPct val="150000"/>
              </a:lnSpc>
              <a:spcBef>
                <a:spcPts val="875"/>
              </a:spcBef>
              <a:spcAft>
                <a:spcPts val="20"/>
              </a:spcAft>
              <a:buClr>
                <a:schemeClr val="dk1"/>
              </a:buClr>
              <a:buSzPts val="1100"/>
              <a:buFont typeface="Arial"/>
              <a:buNone/>
            </a:pPr>
            <a:r>
              <a:rPr lang="en">
                <a:solidFill>
                  <a:schemeClr val="dk1"/>
                </a:solidFill>
                <a:latin typeface="Open Sans"/>
                <a:ea typeface="Open Sans"/>
                <a:cs typeface="Open Sans"/>
                <a:sym typeface="Open Sans"/>
              </a:rPr>
              <a:t>When Gradle is configuring your project, it creates a new instance of the </a:t>
            </a:r>
            <a:r>
              <a:rPr lang="en">
                <a:solidFill>
                  <a:schemeClr val="dk1"/>
                </a:solidFill>
                <a:latin typeface="Courier"/>
                <a:ea typeface="Courier"/>
                <a:cs typeface="Courier"/>
                <a:sym typeface="Courier"/>
              </a:rPr>
              <a:t>Project</a:t>
            </a:r>
            <a:r>
              <a:rPr lang="en">
                <a:solidFill>
                  <a:schemeClr val="dk1"/>
                </a:solidFill>
              </a:rPr>
              <a:t> </a:t>
            </a:r>
            <a:r>
              <a:rPr lang="en">
                <a:solidFill>
                  <a:schemeClr val="dk1"/>
                </a:solidFill>
                <a:latin typeface="Open Sans"/>
                <a:ea typeface="Open Sans"/>
                <a:cs typeface="Open Sans"/>
                <a:sym typeface="Open Sans"/>
              </a:rPr>
              <a:t>class together with a </a:t>
            </a:r>
            <a:r>
              <a:rPr lang="en">
                <a:solidFill>
                  <a:schemeClr val="dk1"/>
                </a:solidFill>
                <a:latin typeface="Courier"/>
                <a:ea typeface="Courier"/>
                <a:cs typeface="Courier"/>
                <a:sym typeface="Courier"/>
              </a:rPr>
              <a:t>Settings</a:t>
            </a:r>
            <a:r>
              <a:rPr lang="en">
                <a:solidFill>
                  <a:schemeClr val="dk1"/>
                </a:solidFill>
                <a:latin typeface="Open Sans"/>
                <a:ea typeface="Open Sans"/>
                <a:cs typeface="Open Sans"/>
                <a:sym typeface="Open Sans"/>
              </a:rPr>
              <a:t> instance. Then it looks for </a:t>
            </a:r>
            <a:r>
              <a:rPr lang="en">
                <a:solidFill>
                  <a:schemeClr val="dk1"/>
                </a:solidFill>
                <a:latin typeface="Courier"/>
                <a:ea typeface="Courier"/>
                <a:cs typeface="Courier"/>
                <a:sym typeface="Courier"/>
              </a:rPr>
              <a:t>settings.gradle</a:t>
            </a:r>
            <a:r>
              <a:rPr lang="en">
                <a:solidFill>
                  <a:schemeClr val="dk1"/>
                </a:solidFill>
                <a:latin typeface="Open Sans"/>
                <a:ea typeface="Open Sans"/>
                <a:cs typeface="Open Sans"/>
                <a:sym typeface="Open Sans"/>
              </a:rPr>
              <a:t>, of which there should be only one for a Gradle project, and uses it to set up the settings. After it has the main </a:t>
            </a:r>
            <a:r>
              <a:rPr lang="en">
                <a:solidFill>
                  <a:schemeClr val="dk1"/>
                </a:solidFill>
                <a:latin typeface="Courier"/>
                <a:ea typeface="Courier"/>
                <a:cs typeface="Courier"/>
                <a:sym typeface="Courier"/>
              </a:rPr>
              <a:t>Project</a:t>
            </a:r>
            <a:r>
              <a:rPr lang="en">
                <a:solidFill>
                  <a:schemeClr val="dk1"/>
                </a:solidFill>
                <a:latin typeface="Open Sans"/>
                <a:ea typeface="Open Sans"/>
                <a:cs typeface="Open Sans"/>
                <a:sym typeface="Open Sans"/>
              </a:rPr>
              <a:t> instance and </a:t>
            </a:r>
            <a:r>
              <a:rPr lang="en">
                <a:solidFill>
                  <a:schemeClr val="dk1"/>
                </a:solidFill>
                <a:latin typeface="Courier"/>
                <a:ea typeface="Courier"/>
                <a:cs typeface="Courier"/>
                <a:sym typeface="Courier"/>
              </a:rPr>
              <a:t>Settings</a:t>
            </a:r>
            <a:r>
              <a:rPr lang="en">
                <a:solidFill>
                  <a:schemeClr val="dk1"/>
                </a:solidFill>
                <a:latin typeface="Open Sans"/>
                <a:ea typeface="Open Sans"/>
                <a:cs typeface="Open Sans"/>
                <a:sym typeface="Open Sans"/>
              </a:rPr>
              <a:t>, it evaluates </a:t>
            </a:r>
            <a:r>
              <a:rPr lang="en">
                <a:solidFill>
                  <a:schemeClr val="dk1"/>
                </a:solidFill>
                <a:latin typeface="Courier"/>
                <a:ea typeface="Courier"/>
                <a:cs typeface="Courier"/>
                <a:sym typeface="Courier"/>
              </a:rPr>
              <a:t>build.gradle</a:t>
            </a:r>
            <a:r>
              <a:rPr lang="en">
                <a:solidFill>
                  <a:schemeClr val="dk1"/>
                </a:solidFill>
                <a:latin typeface="Open Sans"/>
                <a:ea typeface="Open Sans"/>
                <a:cs typeface="Open Sans"/>
                <a:sym typeface="Open Sans"/>
              </a:rPr>
              <a:t> files starting with the top-level one.</a:t>
            </a:r>
            <a:endParaRPr>
              <a:latin typeface="Open Sans"/>
              <a:ea typeface="Open Sans"/>
              <a:cs typeface="Open Sans"/>
              <a:sym typeface="Open San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34153156f0f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g34153156f0f_1_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20"/>
              </a:spcAft>
              <a:buClr>
                <a:schemeClr val="dk1"/>
              </a:buClr>
              <a:buSzPts val="1100"/>
              <a:buFont typeface="Arial"/>
              <a:buNone/>
            </a:pPr>
            <a:r>
              <a:rPr lang="en">
                <a:solidFill>
                  <a:schemeClr val="dk1"/>
                </a:solidFill>
                <a:latin typeface="Open Sans"/>
                <a:ea typeface="Open Sans"/>
                <a:cs typeface="Open Sans"/>
                <a:sym typeface="Open Sans"/>
              </a:rPr>
              <a:t>If you create a new module in IntelliJ IDEA, you will get a new folder with new </a:t>
            </a:r>
            <a:r>
              <a:rPr lang="en">
                <a:solidFill>
                  <a:schemeClr val="dk1"/>
                </a:solidFill>
                <a:latin typeface="Courier"/>
                <a:ea typeface="Courier"/>
                <a:cs typeface="Courier"/>
                <a:sym typeface="Courier"/>
              </a:rPr>
              <a:t>build.gradle</a:t>
            </a:r>
            <a:r>
              <a:rPr lang="en">
                <a:solidFill>
                  <a:schemeClr val="dk1"/>
                </a:solidFill>
                <a:latin typeface="Open Sans"/>
                <a:ea typeface="Open Sans"/>
                <a:cs typeface="Open Sans"/>
                <a:sym typeface="Open Sans"/>
              </a:rPr>
              <a:t> and no settings, but the top level </a:t>
            </a:r>
            <a:r>
              <a:rPr lang="en">
                <a:solidFill>
                  <a:schemeClr val="dk1"/>
                </a:solidFill>
                <a:latin typeface="Courier"/>
                <a:ea typeface="Courier"/>
                <a:cs typeface="Courier"/>
                <a:sym typeface="Courier"/>
              </a:rPr>
              <a:t>settings.gradle</a:t>
            </a:r>
            <a:r>
              <a:rPr lang="en">
                <a:solidFill>
                  <a:schemeClr val="dk1"/>
                </a:solidFill>
                <a:latin typeface="Open Sans"/>
                <a:ea typeface="Open Sans"/>
                <a:cs typeface="Open Sans"/>
                <a:sym typeface="Open Sans"/>
              </a:rPr>
              <a:t> file will change: Now it will include the new module, telling Gradle that apart from running the top-level configuration script, it has to find another script in the specified folder.</a:t>
            </a:r>
            <a:endParaRPr>
              <a:latin typeface="Open Sans"/>
              <a:ea typeface="Open Sans"/>
              <a:cs typeface="Open Sans"/>
              <a:sym typeface="Open San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34153156f0f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 name="Google Shape;124;g34153156f0f_1_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If you add anything to the settings, Gradle will have to reconfigure the project.  </a:t>
            </a:r>
            <a:endParaRPr>
              <a:solidFill>
                <a:schemeClr val="dk1"/>
              </a:solidFill>
              <a:latin typeface="Open Sans"/>
              <a:ea typeface="Open Sans"/>
              <a:cs typeface="Open Sans"/>
              <a:sym typeface="Open Sans"/>
            </a:endParaRPr>
          </a:p>
          <a:p>
            <a:pPr indent="0" lvl="0" marL="0" marR="4877435" rtl="0" algn="l">
              <a:lnSpc>
                <a:spcPct val="150000"/>
              </a:lnSpc>
              <a:spcBef>
                <a:spcPts val="20"/>
              </a:spcBef>
              <a:spcAft>
                <a:spcPts val="20"/>
              </a:spcAft>
              <a:buClr>
                <a:schemeClr val="dk1"/>
              </a:buClr>
              <a:buSzPts val="1100"/>
              <a:buFont typeface="Arial"/>
              <a:buNone/>
            </a:pPr>
            <a:r>
              <a:rPr lang="en">
                <a:solidFill>
                  <a:schemeClr val="dk1"/>
                </a:solidFill>
                <a:latin typeface="Open Sans"/>
                <a:ea typeface="Open Sans"/>
                <a:cs typeface="Open Sans"/>
                <a:sym typeface="Open Sans"/>
              </a:rPr>
              <a:t>This does not necessarily lead to everything being reconfigured, but you have to remember that the settings are the first things Gradle evaluates, so it is sensitive to any changes in them. First, Gradle initializes the project and its settings, then it configures the project and subprojects, then you can move to the execution of specific tasks.</a:t>
            </a:r>
            <a:endParaRPr>
              <a:latin typeface="Open Sans"/>
              <a:ea typeface="Open Sans"/>
              <a:cs typeface="Open Sans"/>
              <a:sym typeface="Open San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34153156f0f_1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g34153156f0f_1_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After we have our Gradle project configured, we want to do things like build artifacts, run tests, etc. </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Clr>
                <a:schemeClr val="dk1"/>
              </a:buClr>
              <a:buSzPts val="1100"/>
              <a:buFont typeface="Arial"/>
              <a:buNone/>
            </a:pPr>
            <a:r>
              <a:rPr lang="en">
                <a:solidFill>
                  <a:schemeClr val="dk1"/>
                </a:solidFill>
                <a:latin typeface="Courier"/>
                <a:ea typeface="Courier"/>
                <a:cs typeface="Courier"/>
                <a:sym typeface="Courier"/>
              </a:rPr>
              <a:t>Build</a:t>
            </a:r>
            <a:r>
              <a:rPr lang="en">
                <a:solidFill>
                  <a:schemeClr val="dk1"/>
                </a:solidFill>
                <a:latin typeface="Open Sans"/>
                <a:ea typeface="Open Sans"/>
                <a:cs typeface="Open Sans"/>
                <a:sym typeface="Open Sans"/>
              </a:rPr>
              <a:t> is a Gradle task. When your project is configured, all interactions are performed via tasks, which are defined in your project. You can think of your Gradle project as a collection of tasks. </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There are default Gradle tasks. There are tasks provided by plugins included in the Gradle configuration. And there are custom tasks, written right in the project configuration itself. </a:t>
            </a:r>
            <a:endParaRPr>
              <a:solidFill>
                <a:schemeClr val="dk1"/>
              </a:solidFill>
              <a:latin typeface="Open Sans"/>
              <a:ea typeface="Open Sans"/>
              <a:cs typeface="Open Sans"/>
              <a:sym typeface="Open Sans"/>
            </a:endParaRPr>
          </a:p>
          <a:p>
            <a:pPr indent="0" lvl="0" marL="0" marR="4732655" rtl="0" algn="l">
              <a:lnSpc>
                <a:spcPct val="150000"/>
              </a:lnSpc>
              <a:spcBef>
                <a:spcPts val="20"/>
              </a:spcBef>
              <a:spcAft>
                <a:spcPts val="20"/>
              </a:spcAft>
              <a:buClr>
                <a:schemeClr val="dk1"/>
              </a:buClr>
              <a:buSzPts val="1100"/>
              <a:buFont typeface="Arial"/>
              <a:buNone/>
            </a:pPr>
            <a:r>
              <a:rPr lang="en">
                <a:solidFill>
                  <a:schemeClr val="dk1"/>
                </a:solidFill>
                <a:latin typeface="Open Sans"/>
                <a:ea typeface="Open Sans"/>
                <a:cs typeface="Open Sans"/>
                <a:sym typeface="Open Sans"/>
              </a:rPr>
              <a:t>Tasks can depend on each other. For example, building and testing are two separate tasks, but usually </a:t>
            </a:r>
            <a:r>
              <a:rPr lang="en">
                <a:solidFill>
                  <a:schemeClr val="dk1"/>
                </a:solidFill>
                <a:latin typeface="Courier"/>
                <a:ea typeface="Courier"/>
                <a:cs typeface="Courier"/>
                <a:sym typeface="Courier"/>
              </a:rPr>
              <a:t>build</a:t>
            </a:r>
            <a:r>
              <a:rPr lang="en">
                <a:solidFill>
                  <a:schemeClr val="dk1"/>
                </a:solidFill>
                <a:latin typeface="Open Sans"/>
                <a:ea typeface="Open Sans"/>
                <a:cs typeface="Open Sans"/>
                <a:sym typeface="Open Sans"/>
              </a:rPr>
              <a:t> depends on </a:t>
            </a:r>
            <a:r>
              <a:rPr lang="en">
                <a:solidFill>
                  <a:schemeClr val="dk1"/>
                </a:solidFill>
                <a:latin typeface="Courier"/>
                <a:ea typeface="Courier"/>
                <a:cs typeface="Courier"/>
                <a:sym typeface="Courier"/>
              </a:rPr>
              <a:t>test</a:t>
            </a:r>
            <a:r>
              <a:rPr lang="en">
                <a:solidFill>
                  <a:schemeClr val="dk1"/>
                </a:solidFill>
                <a:latin typeface="Open Sans"/>
                <a:ea typeface="Open Sans"/>
                <a:cs typeface="Open Sans"/>
                <a:sym typeface="Open Sans"/>
              </a:rPr>
              <a:t>, meaning that when you run </a:t>
            </a:r>
            <a:r>
              <a:rPr lang="en">
                <a:solidFill>
                  <a:schemeClr val="dk1"/>
                </a:solidFill>
                <a:latin typeface="Courier"/>
                <a:ea typeface="Courier"/>
                <a:cs typeface="Courier"/>
                <a:sym typeface="Courier"/>
              </a:rPr>
              <a:t>build</a:t>
            </a:r>
            <a:r>
              <a:rPr lang="en">
                <a:solidFill>
                  <a:schemeClr val="dk1"/>
                </a:solidFill>
                <a:latin typeface="Open Sans"/>
                <a:ea typeface="Open Sans"/>
                <a:cs typeface="Open Sans"/>
                <a:sym typeface="Open Sans"/>
              </a:rPr>
              <a:t>, </a:t>
            </a:r>
            <a:r>
              <a:rPr lang="en">
                <a:solidFill>
                  <a:schemeClr val="dk1"/>
                </a:solidFill>
                <a:latin typeface="Courier"/>
                <a:ea typeface="Courier"/>
                <a:cs typeface="Courier"/>
                <a:sym typeface="Courier"/>
              </a:rPr>
              <a:t>test</a:t>
            </a:r>
            <a:r>
              <a:rPr lang="en">
                <a:solidFill>
                  <a:schemeClr val="dk1"/>
                </a:solidFill>
                <a:latin typeface="Open Sans"/>
                <a:ea typeface="Open Sans"/>
                <a:cs typeface="Open Sans"/>
                <a:sym typeface="Open Sans"/>
              </a:rPr>
              <a:t> is executed beforehand. Tasks might take inputs (like a name to give the final executable) and provide outputs (the executable itself). </a:t>
            </a:r>
            <a:endParaRPr>
              <a:latin typeface="Open Sans"/>
              <a:ea typeface="Open Sans"/>
              <a:cs typeface="Open Sans"/>
              <a:sym typeface="Open San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34153156f0f_1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g34153156f0f_1_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Since tasks can and do depend on each other, when you call a task, you are not simply asking Gradle to perform that singular piece of work. </a:t>
            </a:r>
            <a:endParaRPr>
              <a:solidFill>
                <a:schemeClr val="dk1"/>
              </a:solidFill>
              <a:latin typeface="Open Sans"/>
              <a:ea typeface="Open Sans"/>
              <a:cs typeface="Open Sans"/>
              <a:sym typeface="Open Sans"/>
            </a:endParaRPr>
          </a:p>
          <a:p>
            <a:pPr indent="0" lvl="0" marL="0" marR="0" rtl="0" algn="l">
              <a:lnSpc>
                <a:spcPct val="150000"/>
              </a:lnSpc>
              <a:spcBef>
                <a:spcPts val="20"/>
              </a:spcBef>
              <a:spcAft>
                <a:spcPts val="20"/>
              </a:spcAft>
              <a:buClr>
                <a:schemeClr val="dk1"/>
              </a:buClr>
              <a:buSzPts val="1100"/>
              <a:buFont typeface="Arial"/>
              <a:buNone/>
            </a:pPr>
            <a:r>
              <a:rPr lang="en">
                <a:solidFill>
                  <a:schemeClr val="dk1"/>
                </a:solidFill>
                <a:latin typeface="Open Sans"/>
                <a:ea typeface="Open Sans"/>
                <a:cs typeface="Open Sans"/>
                <a:sym typeface="Open Sans"/>
              </a:rPr>
              <a:t>In reality, Gradle has a graph that represents all tasks, and the “path of tasks” that calling any one of them will result in. For example, to build a Kotlin application, Gradle will perform a number of tasks, including compiling and testing.</a:t>
            </a:r>
            <a:endParaRPr>
              <a:latin typeface="Open Sans"/>
              <a:ea typeface="Open Sans"/>
              <a:cs typeface="Open Sans"/>
              <a:sym typeface="Open San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4153156f0f_1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 name="Google Shape;163;g34153156f0f_1_1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5833"/>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In some cases, you may want Gradle to skip some tasks, which you can make happen by providing additional arguments to Gradle. In this example we skip the </a:t>
            </a:r>
            <a:r>
              <a:rPr lang="en">
                <a:solidFill>
                  <a:schemeClr val="dk1"/>
                </a:solidFill>
                <a:latin typeface="Courier"/>
                <a:ea typeface="Courier"/>
                <a:cs typeface="Courier"/>
                <a:sym typeface="Courier"/>
              </a:rPr>
              <a:t>test</a:t>
            </a:r>
            <a:r>
              <a:rPr lang="en">
                <a:solidFill>
                  <a:schemeClr val="dk1"/>
                </a:solidFill>
                <a:latin typeface="Open Sans"/>
                <a:ea typeface="Open Sans"/>
                <a:cs typeface="Open Sans"/>
                <a:sym typeface="Open Sans"/>
              </a:rPr>
              <a:t> task while running </a:t>
            </a:r>
            <a:r>
              <a:rPr lang="en">
                <a:solidFill>
                  <a:schemeClr val="dk1"/>
                </a:solidFill>
                <a:latin typeface="Courier"/>
                <a:ea typeface="Courier"/>
                <a:cs typeface="Courier"/>
                <a:sym typeface="Courier"/>
              </a:rPr>
              <a:t>build</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lnSpc>
                <a:spcPct val="100000"/>
              </a:lnSpc>
              <a:spcBef>
                <a:spcPts val="2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4153156f0f_1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g34153156f0f_1_1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Since Gradle uses Turing-complete language for configuration, you can write literally anything in the configuration script. Please do not abuse this power. </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Clr>
                <a:schemeClr val="dk1"/>
              </a:buClr>
              <a:buSzPts val="1100"/>
              <a:buFont typeface="Arial"/>
              <a:buNone/>
            </a:pPr>
            <a:r>
              <a:rPr lang="en">
                <a:solidFill>
                  <a:schemeClr val="dk1"/>
                </a:solidFill>
                <a:latin typeface="Open Sans"/>
                <a:ea typeface="Open Sans"/>
                <a:cs typeface="Open Sans"/>
                <a:sym typeface="Open Sans"/>
              </a:rPr>
              <a:t>You can also take already existing tasks and re-configure them, for example by adding or removing dependencies. </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Clr>
                <a:schemeClr val="dk1"/>
              </a:buClr>
              <a:buSzPts val="1100"/>
              <a:buFont typeface="Arial"/>
              <a:buNone/>
            </a:pPr>
            <a:r>
              <a:rPr lang="en">
                <a:solidFill>
                  <a:schemeClr val="dk1"/>
                </a:solidFill>
                <a:latin typeface="Open Sans"/>
                <a:ea typeface="Open Sans"/>
                <a:cs typeface="Open Sans"/>
                <a:sym typeface="Open Sans"/>
              </a:rPr>
              <a:t>You can get a list of all available tasks by running .</a:t>
            </a:r>
            <a:r>
              <a:rPr lang="en">
                <a:solidFill>
                  <a:schemeClr val="dk1"/>
                </a:solidFill>
                <a:latin typeface="Courier"/>
                <a:ea typeface="Courier"/>
                <a:cs typeface="Courier"/>
                <a:sym typeface="Courier"/>
              </a:rPr>
              <a:t>/gradlew tasks</a:t>
            </a:r>
            <a:r>
              <a:rPr lang="en">
                <a:solidFill>
                  <a:schemeClr val="dk1"/>
                </a:solidFill>
                <a:latin typeface="Open Sans"/>
                <a:ea typeface="Open Sans"/>
                <a:cs typeface="Open Sans"/>
                <a:sym typeface="Open Sans"/>
              </a:rPr>
              <a:t>. That’s what you see in the </a:t>
            </a:r>
            <a:r>
              <a:rPr i="1" lang="en">
                <a:solidFill>
                  <a:schemeClr val="dk1"/>
                </a:solidFill>
                <a:latin typeface="Open Sans"/>
                <a:ea typeface="Open Sans"/>
                <a:cs typeface="Open Sans"/>
                <a:sym typeface="Open Sans"/>
              </a:rPr>
              <a:t>Gradle </a:t>
            </a:r>
            <a:r>
              <a:rPr lang="en">
                <a:solidFill>
                  <a:schemeClr val="dk1"/>
                </a:solidFill>
                <a:latin typeface="Open Sans"/>
                <a:ea typeface="Open Sans"/>
                <a:cs typeface="Open Sans"/>
                <a:sym typeface="Open Sans"/>
              </a:rPr>
              <a:t>tool window in IntelliJ IDEA.</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4153156f0f_1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g34153156f0f_1_1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20"/>
              </a:spcAft>
              <a:buClr>
                <a:schemeClr val="dk1"/>
              </a:buClr>
              <a:buSzPts val="1100"/>
              <a:buFont typeface="Arial"/>
              <a:buNone/>
            </a:pPr>
            <a:r>
              <a:rPr lang="en">
                <a:solidFill>
                  <a:schemeClr val="dk1"/>
                </a:solidFill>
                <a:latin typeface="Open Sans"/>
                <a:ea typeface="Open Sans"/>
                <a:cs typeface="Open Sans"/>
                <a:sym typeface="Open Sans"/>
              </a:rPr>
              <a:t>Gradle takes its ability to do incremental builds a step further and tries to do everything incrementally. If your source files have not changed at all, and you just run </a:t>
            </a:r>
            <a:r>
              <a:rPr lang="en">
                <a:solidFill>
                  <a:schemeClr val="dk1"/>
                </a:solidFill>
                <a:latin typeface="Courier"/>
                <a:ea typeface="Courier"/>
                <a:cs typeface="Courier"/>
                <a:sym typeface="Courier"/>
              </a:rPr>
              <a:t>build</a:t>
            </a:r>
            <a:r>
              <a:rPr lang="en">
                <a:solidFill>
                  <a:schemeClr val="dk1"/>
                </a:solidFill>
                <a:latin typeface="Open Sans"/>
                <a:ea typeface="Open Sans"/>
                <a:cs typeface="Open Sans"/>
                <a:sym typeface="Open Sans"/>
              </a:rPr>
              <a:t> again providing a different name for the executable, then Gradle will not run </a:t>
            </a:r>
            <a:r>
              <a:rPr lang="en">
                <a:solidFill>
                  <a:schemeClr val="dk1"/>
                </a:solidFill>
                <a:latin typeface="Courier"/>
                <a:ea typeface="Courier"/>
                <a:cs typeface="Courier"/>
                <a:sym typeface="Courier"/>
              </a:rPr>
              <a:t>test</a:t>
            </a:r>
            <a:r>
              <a:rPr lang="en">
                <a:solidFill>
                  <a:schemeClr val="dk1"/>
                </a:solidFill>
                <a:latin typeface="Open Sans"/>
                <a:ea typeface="Open Sans"/>
                <a:cs typeface="Open Sans"/>
                <a:sym typeface="Open Sans"/>
              </a:rPr>
              <a:t>, since tests are up-to-date and nothing new should happen with them.</a:t>
            </a:r>
            <a:endParaRPr>
              <a:latin typeface="Open Sans"/>
              <a:ea typeface="Open Sans"/>
              <a:cs typeface="Open Sans"/>
              <a:sym typeface="Open San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4153156f0f_1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g34153156f0f_1_1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Now let’s look at how to define your own tasks in Gradle. </a:t>
            </a:r>
            <a:endParaRPr>
              <a:solidFill>
                <a:schemeClr val="dk1"/>
              </a:solidFill>
              <a:latin typeface="Open Sans"/>
              <a:ea typeface="Open Sans"/>
              <a:cs typeface="Open Sans"/>
              <a:sym typeface="Open Sans"/>
            </a:endParaRPr>
          </a:p>
          <a:p>
            <a:pPr indent="0" lvl="0" marL="0" marR="0" rtl="0" algn="l">
              <a:lnSpc>
                <a:spcPct val="150000"/>
              </a:lnSpc>
              <a:spcBef>
                <a:spcPts val="20"/>
              </a:spcBef>
              <a:spcAft>
                <a:spcPts val="0"/>
              </a:spcAft>
              <a:buClr>
                <a:schemeClr val="dk1"/>
              </a:buClr>
              <a:buSzPts val="1100"/>
              <a:buFont typeface="Arial"/>
              <a:buNone/>
            </a:pPr>
            <a:r>
              <a:rPr lang="en">
                <a:solidFill>
                  <a:schemeClr val="dk1"/>
                </a:solidFill>
                <a:latin typeface="Open Sans"/>
                <a:ea typeface="Open Sans"/>
                <a:cs typeface="Open Sans"/>
                <a:sym typeface="Open Sans"/>
              </a:rPr>
              <a:t>You can access the </a:t>
            </a:r>
            <a:r>
              <a:rPr lang="en">
                <a:solidFill>
                  <a:schemeClr val="dk1"/>
                </a:solidFill>
                <a:latin typeface="Courier"/>
                <a:ea typeface="Courier"/>
                <a:cs typeface="Courier"/>
                <a:sym typeface="Courier"/>
              </a:rPr>
              <a:t>tasks</a:t>
            </a:r>
            <a:r>
              <a:rPr lang="en">
                <a:solidFill>
                  <a:schemeClr val="dk1"/>
                </a:solidFill>
                <a:latin typeface="Open Sans"/>
                <a:ea typeface="Open Sans"/>
                <a:cs typeface="Open Sans"/>
                <a:sym typeface="Open Sans"/>
              </a:rPr>
              <a:t> property of the project in your configuration script.  </a:t>
            </a:r>
            <a:endParaRPr>
              <a:solidFill>
                <a:schemeClr val="dk1"/>
              </a:solidFill>
              <a:latin typeface="Open Sans"/>
              <a:ea typeface="Open Sans"/>
              <a:cs typeface="Open Sans"/>
              <a:sym typeface="Open Sans"/>
            </a:endParaRPr>
          </a:p>
          <a:p>
            <a:pPr indent="0" lvl="0" marL="0" marR="0" rtl="0" algn="l">
              <a:lnSpc>
                <a:spcPct val="150000"/>
              </a:lnSpc>
              <a:spcBef>
                <a:spcPts val="2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There, you can register a new task and give it a name.  </a:t>
            </a:r>
            <a:endParaRPr>
              <a:solidFill>
                <a:schemeClr val="dk1"/>
              </a:solidFill>
              <a:latin typeface="Open Sans"/>
              <a:ea typeface="Open Sans"/>
              <a:cs typeface="Open Sans"/>
              <a:sym typeface="Open Sans"/>
            </a:endParaRPr>
          </a:p>
          <a:p>
            <a:pPr indent="0" lvl="0" marL="0" marR="0" rtl="0" algn="l">
              <a:lnSpc>
                <a:spcPct val="150000"/>
              </a:lnSpc>
              <a:spcBef>
                <a:spcPts val="20"/>
              </a:spcBef>
              <a:spcAft>
                <a:spcPts val="0"/>
              </a:spcAft>
              <a:buClr>
                <a:schemeClr val="dk1"/>
              </a:buClr>
              <a:buSzPts val="1100"/>
              <a:buFont typeface="Arial"/>
              <a:buNone/>
            </a:pPr>
            <a:r>
              <a:rPr lang="en">
                <a:solidFill>
                  <a:schemeClr val="dk1"/>
                </a:solidFill>
                <a:latin typeface="Courier"/>
                <a:ea typeface="Courier"/>
                <a:cs typeface="Courier"/>
                <a:sym typeface="Courier"/>
              </a:rPr>
              <a:t>Register</a:t>
            </a:r>
            <a:r>
              <a:rPr lang="en">
                <a:solidFill>
                  <a:schemeClr val="dk1"/>
                </a:solidFill>
                <a:latin typeface="Open Sans"/>
                <a:ea typeface="Open Sans"/>
                <a:cs typeface="Open Sans"/>
                <a:sym typeface="Open Sans"/>
              </a:rPr>
              <a:t> is a generic function that allows you to specify the class which your task extends, in which case you will get the base functionality of the extended class task right from the start. (We don’t do that in this example.) In the body (which is a lambda), you configure your task. This code runs when the Gradle project is configured. It is not the code of the task itself. </a:t>
            </a:r>
            <a:endParaRPr>
              <a:solidFill>
                <a:schemeClr val="dk1"/>
              </a:solidFill>
              <a:latin typeface="Open Sans"/>
              <a:ea typeface="Open Sans"/>
              <a:cs typeface="Open Sans"/>
              <a:sym typeface="Open Sans"/>
            </a:endParaRPr>
          </a:p>
          <a:p>
            <a:pPr indent="0" lvl="0" marL="0" marR="0" rtl="0" algn="l">
              <a:lnSpc>
                <a:spcPct val="150000"/>
              </a:lnSpc>
              <a:spcBef>
                <a:spcPts val="2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 code of the task itself goes into either the </a:t>
            </a:r>
            <a:r>
              <a:rPr lang="en">
                <a:solidFill>
                  <a:schemeClr val="dk1"/>
                </a:solidFill>
                <a:latin typeface="Courier"/>
                <a:ea typeface="Courier"/>
                <a:cs typeface="Courier"/>
                <a:sym typeface="Courier"/>
              </a:rPr>
              <a:t>doFirst</a:t>
            </a:r>
            <a:r>
              <a:rPr lang="en">
                <a:solidFill>
                  <a:schemeClr val="dk1"/>
                </a:solidFill>
                <a:latin typeface="Open Sans"/>
                <a:ea typeface="Open Sans"/>
                <a:cs typeface="Open Sans"/>
                <a:sym typeface="Open Sans"/>
              </a:rPr>
              <a:t> or the </a:t>
            </a:r>
            <a:r>
              <a:rPr lang="en">
                <a:solidFill>
                  <a:schemeClr val="dk1"/>
                </a:solidFill>
                <a:latin typeface="Courier"/>
                <a:ea typeface="Courier"/>
                <a:cs typeface="Courier"/>
                <a:sym typeface="Courier"/>
              </a:rPr>
              <a:t>doLast</a:t>
            </a:r>
            <a:r>
              <a:rPr lang="en">
                <a:solidFill>
                  <a:schemeClr val="dk1"/>
                </a:solidFill>
                <a:latin typeface="Open Sans"/>
                <a:ea typeface="Open Sans"/>
                <a:cs typeface="Open Sans"/>
                <a:sym typeface="Open Sans"/>
              </a:rPr>
              <a:t> block. There are two different options because if you are extending an already defined task, then it already has something to do, and you need to decide whether your code should run before what’s already defined or after. </a:t>
            </a:r>
            <a:endParaRPr>
              <a:solidFill>
                <a:schemeClr val="dk1"/>
              </a:solidFill>
              <a:latin typeface="Open Sans"/>
              <a:ea typeface="Open Sans"/>
              <a:cs typeface="Open Sans"/>
              <a:sym typeface="Open Sans"/>
            </a:endParaRPr>
          </a:p>
          <a:p>
            <a:pPr indent="0" lvl="0" marL="0" marR="0" rtl="0" algn="l">
              <a:lnSpc>
                <a:spcPct val="150000"/>
              </a:lnSpc>
              <a:spcBef>
                <a:spcPts val="875"/>
              </a:spcBef>
              <a:spcAft>
                <a:spcPts val="0"/>
              </a:spcAft>
              <a:buClr>
                <a:schemeClr val="dk1"/>
              </a:buClr>
              <a:buSzPts val="1100"/>
              <a:buFont typeface="Arial"/>
              <a:buNone/>
            </a:pPr>
            <a:r>
              <a:rPr lang="en">
                <a:solidFill>
                  <a:schemeClr val="dk1"/>
                </a:solidFill>
                <a:latin typeface="Open Sans"/>
                <a:ea typeface="Open Sans"/>
                <a:cs typeface="Open Sans"/>
                <a:sym typeface="Open Sans"/>
              </a:rPr>
              <a:t>You might encounter an approach to task creation that uses </a:t>
            </a:r>
            <a:r>
              <a:rPr lang="en">
                <a:solidFill>
                  <a:schemeClr val="dk1"/>
                </a:solidFill>
                <a:latin typeface="Courier"/>
                <a:ea typeface="Courier"/>
                <a:cs typeface="Courier"/>
                <a:sym typeface="Courier"/>
              </a:rPr>
              <a:t>create</a:t>
            </a:r>
            <a:r>
              <a:rPr lang="en">
                <a:solidFill>
                  <a:schemeClr val="dk1"/>
                </a:solidFill>
                <a:latin typeface="Open Sans"/>
                <a:ea typeface="Open Sans"/>
                <a:cs typeface="Open Sans"/>
                <a:sym typeface="Open Sans"/>
              </a:rPr>
              <a:t> instead of </a:t>
            </a:r>
            <a:r>
              <a:rPr lang="en">
                <a:solidFill>
                  <a:schemeClr val="dk1"/>
                </a:solidFill>
                <a:latin typeface="Courier"/>
                <a:ea typeface="Courier"/>
                <a:cs typeface="Courier"/>
                <a:sym typeface="Courier"/>
              </a:rPr>
              <a:t>register</a:t>
            </a:r>
            <a:r>
              <a:rPr lang="en">
                <a:solidFill>
                  <a:schemeClr val="dk1"/>
                </a:solidFill>
                <a:latin typeface="Open Sans"/>
                <a:ea typeface="Open Sans"/>
                <a:cs typeface="Open Sans"/>
                <a:sym typeface="Open Sans"/>
              </a:rPr>
              <a:t>. That is an outdated Gradle API. The difference is that </a:t>
            </a:r>
            <a:r>
              <a:rPr lang="en">
                <a:solidFill>
                  <a:schemeClr val="dk1"/>
                </a:solidFill>
                <a:latin typeface="Courier"/>
                <a:ea typeface="Courier"/>
                <a:cs typeface="Courier"/>
                <a:sym typeface="Courier"/>
              </a:rPr>
              <a:t>create</a:t>
            </a:r>
            <a:r>
              <a:rPr lang="en">
                <a:solidFill>
                  <a:schemeClr val="dk1"/>
                </a:solidFill>
                <a:latin typeface="Open Sans"/>
                <a:ea typeface="Open Sans"/>
                <a:cs typeface="Open Sans"/>
                <a:sym typeface="Open Sans"/>
              </a:rPr>
              <a:t> will configure the task eagerly, while </a:t>
            </a:r>
            <a:r>
              <a:rPr lang="en">
                <a:solidFill>
                  <a:schemeClr val="dk1"/>
                </a:solidFill>
                <a:latin typeface="Courier"/>
                <a:ea typeface="Courier"/>
                <a:cs typeface="Courier"/>
                <a:sym typeface="Courier"/>
              </a:rPr>
              <a:t>register</a:t>
            </a:r>
            <a:r>
              <a:rPr lang="en">
                <a:solidFill>
                  <a:schemeClr val="dk1"/>
                </a:solidFill>
                <a:latin typeface="Open Sans"/>
                <a:ea typeface="Open Sans"/>
                <a:cs typeface="Open Sans"/>
                <a:sym typeface="Open Sans"/>
              </a:rPr>
              <a:t> will do it the first time the task is called. This saves a lot of time for large projects that have a lot of modules and a lot of tasks that take time to configure, while each individual developer only needs a small subset of the existing tasks and does not need all of them to be configured right from the start  </a:t>
            </a:r>
            <a:endParaRPr>
              <a:solidFill>
                <a:schemeClr val="dk1"/>
              </a:solidFill>
              <a:latin typeface="Open Sans"/>
              <a:ea typeface="Open Sans"/>
              <a:cs typeface="Open Sans"/>
              <a:sym typeface="Open Sans"/>
            </a:endParaRPr>
          </a:p>
          <a:p>
            <a:pPr indent="0" lvl="0" marL="0" marR="0" rtl="0" algn="l">
              <a:lnSpc>
                <a:spcPct val="150000"/>
              </a:lnSpc>
              <a:spcBef>
                <a:spcPts val="2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 name="Shape 45"/>
        <p:cNvGrpSpPr/>
        <p:nvPr/>
      </p:nvGrpSpPr>
      <p:grpSpPr>
        <a:xfrm>
          <a:off x="0" y="0"/>
          <a:ext cx="0" cy="0"/>
          <a:chOff x="0" y="0"/>
          <a:chExt cx="0" cy="0"/>
        </a:xfrm>
      </p:grpSpPr>
      <p:sp>
        <p:nvSpPr>
          <p:cNvPr id="46" name="Google Shape;46;g34153156f0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 name="Google Shape;47;g34153156f0f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You may be used to running your code by pressing a “magical” hotkey in your IDE. But that does not scale or generalize well enough to be used in real-world projects. That’s why we need build systems to help us with the </a:t>
            </a:r>
            <a:r>
              <a:rPr lang="en">
                <a:solidFill>
                  <a:schemeClr val="dk1"/>
                </a:solidFill>
                <a:latin typeface="Open Sans"/>
                <a:ea typeface="Open Sans"/>
                <a:cs typeface="Open Sans"/>
                <a:sym typeface="Open Sans"/>
              </a:rPr>
              <a:t>activities presented on the slide</a:t>
            </a:r>
            <a:r>
              <a:rPr lang="en">
                <a:solidFill>
                  <a:schemeClr val="dk1"/>
                </a:solidFill>
                <a:latin typeface="Open Sans"/>
                <a:ea typeface="Open Sans"/>
                <a:cs typeface="Open Sans"/>
                <a:sym typeface="Open Sans"/>
              </a:rPr>
              <a:t>.</a:t>
            </a:r>
            <a:endParaRPr>
              <a:latin typeface="Open Sans"/>
              <a:ea typeface="Open Sans"/>
              <a:cs typeface="Open Sans"/>
              <a:sym typeface="Open Sans"/>
            </a:endParaRPr>
          </a:p>
          <a:p>
            <a:pPr indent="0" lvl="0" marL="0" rtl="0" algn="l">
              <a:lnSpc>
                <a:spcPct val="15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50000"/>
              </a:lnSpc>
              <a:spcBef>
                <a:spcPts val="0"/>
              </a:spcBef>
              <a:spcAft>
                <a:spcPts val="0"/>
              </a:spcAft>
              <a:buClr>
                <a:srgbClr val="000000"/>
              </a:buClr>
              <a:buSzPts val="1100"/>
              <a:buFont typeface="Arial"/>
              <a:buNone/>
            </a:pPr>
            <a:r>
              <a:rPr lang="en">
                <a:latin typeface="Open Sans"/>
                <a:ea typeface="Open Sans"/>
                <a:cs typeface="Open Sans"/>
                <a:sym typeface="Open Sans"/>
              </a:rPr>
              <a:t>* Not all build systems support dependencies management and incremental builds – for example, Maven.</a:t>
            </a:r>
            <a:endParaRPr>
              <a:latin typeface="Open Sans"/>
              <a:ea typeface="Open Sans"/>
              <a:cs typeface="Open Sans"/>
              <a:sym typeface="Open Sa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34153156f0f_1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1" name="Google Shape;201;g34153156f0f_1_1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 first block you see in most Gradle scripts is the </a:t>
            </a:r>
            <a:r>
              <a:rPr lang="en">
                <a:solidFill>
                  <a:schemeClr val="dk1"/>
                </a:solidFill>
                <a:latin typeface="Open Sans"/>
                <a:ea typeface="Open Sans"/>
                <a:cs typeface="Open Sans"/>
                <a:sym typeface="Open Sans"/>
              </a:rPr>
              <a:t>plugins</a:t>
            </a:r>
            <a:r>
              <a:rPr lang="en">
                <a:solidFill>
                  <a:schemeClr val="dk1"/>
                </a:solidFill>
                <a:latin typeface="Open Sans"/>
                <a:ea typeface="Open Sans"/>
                <a:cs typeface="Open Sans"/>
                <a:sym typeface="Open Sans"/>
              </a:rPr>
              <a:t> block. </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Clr>
                <a:schemeClr val="dk1"/>
              </a:buClr>
              <a:buSzPts val="1100"/>
              <a:buFont typeface="Arial"/>
              <a:buNone/>
            </a:pPr>
            <a:r>
              <a:rPr lang="en">
                <a:solidFill>
                  <a:schemeClr val="dk1"/>
                </a:solidFill>
                <a:latin typeface="Open Sans"/>
                <a:ea typeface="Open Sans"/>
                <a:cs typeface="Open Sans"/>
                <a:sym typeface="Open Sans"/>
              </a:rPr>
              <a:t>Plugins are extensions of the Gradle configuration that provide predefined tasks and more. </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Clr>
                <a:schemeClr val="dk1"/>
              </a:buClr>
              <a:buSzPts val="1100"/>
              <a:buFont typeface="Arial"/>
              <a:buNone/>
            </a:pPr>
            <a:r>
              <a:rPr lang="en">
                <a:solidFill>
                  <a:schemeClr val="dk1"/>
                </a:solidFill>
                <a:latin typeface="Open Sans"/>
                <a:ea typeface="Open Sans"/>
                <a:cs typeface="Open Sans"/>
                <a:sym typeface="Open Sans"/>
              </a:rPr>
              <a:t>Barebones Gradle does not know how to build Java or Kotlin projects, but by adding the Kotlin plugin, we provide tasks that know how to assemble Kotlin applications or libraries. </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34153156f0f_1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g34153156f0f_1_1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When you just specify a plugin, it is instantly applied to the project and all subprojects. </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Clr>
                <a:schemeClr val="dk1"/>
              </a:buClr>
              <a:buSzPts val="1100"/>
              <a:buFont typeface="Arial"/>
              <a:buNone/>
            </a:pPr>
            <a:r>
              <a:rPr lang="en">
                <a:solidFill>
                  <a:schemeClr val="dk1"/>
                </a:solidFill>
                <a:latin typeface="Open Sans"/>
                <a:ea typeface="Open Sans"/>
                <a:cs typeface="Open Sans"/>
                <a:sym typeface="Open Sans"/>
              </a:rPr>
              <a:t>Sometimes, you may need a  plugin for some subprojects but not all of them. In that case, it is useful to include the plugin in a top-level script, specify the version there, and then in the relevant subprojects call the plugin by name to apply it there. When calling the plugin in the subprojects, you won’t need to specify the version, since Gradle will already know which one you’re using. </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Clr>
                <a:schemeClr val="dk1"/>
              </a:buClr>
              <a:buSzPts val="1100"/>
              <a:buFont typeface="Arial"/>
              <a:buNone/>
            </a:pPr>
            <a:r>
              <a:rPr lang="en">
                <a:solidFill>
                  <a:schemeClr val="dk1"/>
                </a:solidFill>
                <a:latin typeface="Open Sans"/>
                <a:ea typeface="Open Sans"/>
                <a:cs typeface="Open Sans"/>
                <a:sym typeface="Open Sans"/>
              </a:rPr>
              <a:t>Gradle plugins are stored in special repositories, and you can specify additional repositories in a special configuration block in your </a:t>
            </a:r>
            <a:r>
              <a:rPr lang="en">
                <a:solidFill>
                  <a:schemeClr val="dk1"/>
                </a:solidFill>
                <a:latin typeface="Courier"/>
                <a:ea typeface="Courier"/>
                <a:cs typeface="Courier"/>
                <a:sym typeface="Courier"/>
              </a:rPr>
              <a:t>settings.gradle</a:t>
            </a:r>
            <a:r>
              <a:rPr lang="en">
                <a:solidFill>
                  <a:schemeClr val="dk1"/>
                </a:solidFill>
                <a:latin typeface="Open Sans"/>
                <a:ea typeface="Open Sans"/>
                <a:cs typeface="Open Sans"/>
                <a:sym typeface="Open Sans"/>
              </a:rPr>
              <a:t> file. </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20"/>
              </a:spcAft>
              <a:buClr>
                <a:schemeClr val="dk1"/>
              </a:buClr>
              <a:buSzPts val="1100"/>
              <a:buFont typeface="Arial"/>
              <a:buNone/>
            </a:pPr>
            <a:r>
              <a:rPr lang="en">
                <a:solidFill>
                  <a:schemeClr val="dk1"/>
                </a:solidFill>
                <a:latin typeface="Open Sans"/>
                <a:ea typeface="Open Sans"/>
                <a:cs typeface="Open Sans"/>
                <a:sym typeface="Open Sans"/>
              </a:rPr>
              <a:t>If the plugin is not stored anywhere but instead only exists as source code, then there is a special </a:t>
            </a:r>
            <a:r>
              <a:rPr lang="en">
                <a:solidFill>
                  <a:schemeClr val="dk1"/>
                </a:solidFill>
                <a:latin typeface="Courier"/>
                <a:ea typeface="Courier"/>
                <a:cs typeface="Courier"/>
                <a:sym typeface="Courier"/>
              </a:rPr>
              <a:t>buildSrc</a:t>
            </a:r>
            <a:r>
              <a:rPr lang="en">
                <a:solidFill>
                  <a:schemeClr val="dk1"/>
                </a:solidFill>
                <a:latin typeface="Open Sans"/>
                <a:ea typeface="Open Sans"/>
                <a:cs typeface="Open Sans"/>
                <a:sym typeface="Open Sans"/>
              </a:rPr>
              <a:t> folder for it. Gradle first runs </a:t>
            </a:r>
            <a:r>
              <a:rPr lang="en">
                <a:solidFill>
                  <a:schemeClr val="dk1"/>
                </a:solidFill>
                <a:latin typeface="Courier"/>
                <a:ea typeface="Courier"/>
                <a:cs typeface="Courier"/>
                <a:sym typeface="Courier"/>
              </a:rPr>
              <a:t>buildSrc</a:t>
            </a:r>
            <a:r>
              <a:rPr lang="en">
                <a:solidFill>
                  <a:schemeClr val="dk1"/>
                </a:solidFill>
                <a:latin typeface="Open Sans"/>
                <a:ea typeface="Open Sans"/>
                <a:cs typeface="Open Sans"/>
                <a:sym typeface="Open Sans"/>
              </a:rPr>
              <a:t> to know what is available there before configuring the project, but using </a:t>
            </a:r>
            <a:r>
              <a:rPr lang="en">
                <a:solidFill>
                  <a:schemeClr val="dk1"/>
                </a:solidFill>
                <a:latin typeface="Courier"/>
                <a:ea typeface="Courier"/>
                <a:cs typeface="Courier"/>
                <a:sym typeface="Courier"/>
              </a:rPr>
              <a:t>buildSrc</a:t>
            </a:r>
            <a:r>
              <a:rPr lang="en">
                <a:solidFill>
                  <a:schemeClr val="dk1"/>
                </a:solidFill>
                <a:latin typeface="Open Sans"/>
                <a:ea typeface="Open Sans"/>
                <a:cs typeface="Open Sans"/>
                <a:sym typeface="Open Sans"/>
              </a:rPr>
              <a:t> is dangerous, since it breaks some of Gradle caching mechanisms.</a:t>
            </a:r>
            <a:endParaRPr>
              <a:latin typeface="Open Sans"/>
              <a:ea typeface="Open Sans"/>
              <a:cs typeface="Open Sans"/>
              <a:sym typeface="Open San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34153156f0f_1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3" name="Google Shape;213;g34153156f0f_1_1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5833"/>
              </a:lnSpc>
              <a:spcBef>
                <a:spcPts val="0"/>
              </a:spcBef>
              <a:spcAft>
                <a:spcPts val="0"/>
              </a:spcAft>
              <a:buSzPts val="1100"/>
              <a:buNone/>
            </a:pPr>
            <a:r>
              <a:rPr lang="en">
                <a:solidFill>
                  <a:schemeClr val="dk1"/>
                </a:solidFill>
                <a:latin typeface="Open Sans"/>
                <a:ea typeface="Open Sans"/>
                <a:cs typeface="Open Sans"/>
                <a:sym typeface="Open Sans"/>
              </a:rPr>
              <a:t>In this example we apply two plugins: kotlin and application. Each of them provides a Gradle dsl extension that lets us configure their behavior. They also provide tasks for building Kotlin and executables.</a:t>
            </a:r>
            <a:endParaRPr>
              <a:solidFill>
                <a:schemeClr val="dk1"/>
              </a:solidFill>
              <a:latin typeface="Open Sans"/>
              <a:ea typeface="Open Sans"/>
              <a:cs typeface="Open Sans"/>
              <a:sym typeface="Open Sans"/>
            </a:endParaRPr>
          </a:p>
          <a:p>
            <a:pPr indent="0" lvl="0" marL="0" rtl="0" algn="l">
              <a:lnSpc>
                <a:spcPct val="105833"/>
              </a:lnSpc>
              <a:spcBef>
                <a:spcPts val="20"/>
              </a:spcBef>
              <a:spcAft>
                <a:spcPts val="20"/>
              </a:spcAft>
              <a:buClr>
                <a:schemeClr val="dk1"/>
              </a:buClr>
              <a:buSzPts val="1100"/>
              <a:buFont typeface="Arial"/>
              <a:buNone/>
            </a:pPr>
            <a:r>
              <a:t/>
            </a:r>
            <a:endParaRPr>
              <a:solidFill>
                <a:schemeClr val="dk1"/>
              </a:solidFill>
              <a:latin typeface="Open Sans"/>
              <a:ea typeface="Open Sans"/>
              <a:cs typeface="Open Sans"/>
              <a:sym typeface="Open San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34153156f0f_1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9" name="Google Shape;219;g34153156f0f_1_1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In this example we do not add plugins to the top level project, but rather to all subprojects.  </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20"/>
              </a:spcAft>
              <a:buClr>
                <a:schemeClr val="dk1"/>
              </a:buClr>
              <a:buSzPts val="1100"/>
              <a:buFont typeface="Arial"/>
              <a:buNone/>
            </a:pPr>
            <a:r>
              <a:rPr lang="en">
                <a:solidFill>
                  <a:schemeClr val="dk1"/>
                </a:solidFill>
                <a:latin typeface="Open Sans"/>
                <a:ea typeface="Open Sans"/>
                <a:cs typeface="Open Sans"/>
                <a:sym typeface="Open Sans"/>
              </a:rPr>
              <a:t>When we say they are applied eagerly, we mean that instead of waiting to configure these plugins until one of the tasks from the subprojects needs something from them, we configure them as soon as our project is configured. This is how the </a:t>
            </a:r>
            <a:r>
              <a:rPr lang="en">
                <a:solidFill>
                  <a:schemeClr val="dk1"/>
                </a:solidFill>
                <a:latin typeface="Courier"/>
                <a:ea typeface="Courier"/>
                <a:cs typeface="Courier"/>
                <a:sym typeface="Courier"/>
              </a:rPr>
              <a:t>allProjects</a:t>
            </a:r>
            <a:r>
              <a:rPr lang="en">
                <a:solidFill>
                  <a:schemeClr val="dk1"/>
                </a:solidFill>
                <a:latin typeface="Open Sans"/>
                <a:ea typeface="Open Sans"/>
                <a:cs typeface="Open Sans"/>
                <a:sym typeface="Open Sans"/>
              </a:rPr>
              <a:t> block works. In Gradle, eagerness and laziness are complicated concepts with a lot of caveats, and it would not be possible to sufficiently cover them in a single lecture.</a:t>
            </a:r>
            <a:endParaRPr>
              <a:latin typeface="Open Sans"/>
              <a:ea typeface="Open Sans"/>
              <a:cs typeface="Open Sans"/>
              <a:sym typeface="Open San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34153156f0f_1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 name="Google Shape;225;g34153156f0f_1_1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20"/>
              </a:spcAft>
              <a:buClr>
                <a:schemeClr val="dk1"/>
              </a:buClr>
              <a:buSzPts val="1100"/>
              <a:buFont typeface="Arial"/>
              <a:buNone/>
            </a:pPr>
            <a:r>
              <a:rPr lang="en">
                <a:solidFill>
                  <a:schemeClr val="dk1"/>
                </a:solidFill>
                <a:latin typeface="Open Sans"/>
                <a:ea typeface="Open Sans"/>
                <a:cs typeface="Open Sans"/>
                <a:sym typeface="Open Sans"/>
              </a:rPr>
              <a:t>At this point, we should point out that we are using the words “module” and “subproject”. IntelliJ IDEA treats Gradle subprojects as modules of your top-level project. Gradle considers each </a:t>
            </a:r>
            <a:r>
              <a:rPr lang="en">
                <a:solidFill>
                  <a:schemeClr val="dk1"/>
                </a:solidFill>
                <a:latin typeface="Courier"/>
                <a:ea typeface="Courier"/>
                <a:cs typeface="Courier"/>
                <a:sym typeface="Courier"/>
              </a:rPr>
              <a:t>build.gradle</a:t>
            </a:r>
            <a:r>
              <a:rPr lang="en">
                <a:solidFill>
                  <a:schemeClr val="dk1"/>
                </a:solidFill>
                <a:latin typeface="Open Sans"/>
                <a:ea typeface="Open Sans"/>
                <a:cs typeface="Open Sans"/>
                <a:sym typeface="Open Sans"/>
              </a:rPr>
              <a:t> file as representing a separate project, even though they are arranged in a hierarchical structure and might use tasks from the projects above them. This is more of a terminology issue than one of technical significance.</a:t>
            </a:r>
            <a:endParaRPr>
              <a:latin typeface="Open Sans"/>
              <a:ea typeface="Open Sans"/>
              <a:cs typeface="Open Sans"/>
              <a:sym typeface="Open San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34153156f0f_1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1" name="Google Shape;231;g34153156f0f_1_1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One of the main features of Gradle is dependency management. </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Clr>
                <a:schemeClr val="dk1"/>
              </a:buClr>
              <a:buSzPts val="1100"/>
              <a:buFont typeface="Arial"/>
              <a:buNone/>
            </a:pPr>
            <a:r>
              <a:rPr lang="en">
                <a:solidFill>
                  <a:schemeClr val="dk1"/>
                </a:solidFill>
                <a:latin typeface="Open Sans"/>
                <a:ea typeface="Open Sans"/>
                <a:cs typeface="Open Sans"/>
                <a:sym typeface="Open Sans"/>
              </a:rPr>
              <a:t>For Gradle to manage dependencies, it has to know where to find them if they are not present on the current machine. </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Clr>
                <a:schemeClr val="dk1"/>
              </a:buClr>
              <a:buSzPts val="1100"/>
              <a:buFont typeface="Arial"/>
              <a:buNone/>
            </a:pPr>
            <a:r>
              <a:rPr lang="en">
                <a:solidFill>
                  <a:schemeClr val="dk1"/>
                </a:solidFill>
                <a:latin typeface="Open Sans"/>
                <a:ea typeface="Open Sans"/>
                <a:cs typeface="Open Sans"/>
                <a:sym typeface="Open Sans"/>
              </a:rPr>
              <a:t>If Gradle finds a dependency in a remote location, it stores the dependency locally for future uses. </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Clr>
                <a:schemeClr val="dk1"/>
              </a:buClr>
              <a:buSzPts val="1100"/>
              <a:buFont typeface="Arial"/>
              <a:buNone/>
            </a:pPr>
            <a:r>
              <a:rPr lang="en">
                <a:solidFill>
                  <a:schemeClr val="dk1"/>
                </a:solidFill>
                <a:latin typeface="Open Sans"/>
                <a:ea typeface="Open Sans"/>
                <a:cs typeface="Open Sans"/>
                <a:sym typeface="Open Sans"/>
              </a:rPr>
              <a:t>Gradle also handles situations where there are transitive dependencies with different versions, meaning that two parts of your application require the same artifact but different versions of it.</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34153156f0f_1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7" name="Google Shape;237;g34153156f0f_1_1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To tell Gradle where to look for dependencies, you need to specify the repositories. </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Clr>
                <a:schemeClr val="dk1"/>
              </a:buClr>
              <a:buSzPts val="1100"/>
              <a:buFont typeface="Arial"/>
              <a:buNone/>
            </a:pPr>
            <a:r>
              <a:rPr lang="en">
                <a:solidFill>
                  <a:schemeClr val="dk1"/>
                </a:solidFill>
                <a:latin typeface="Open Sans"/>
                <a:ea typeface="Open Sans"/>
                <a:cs typeface="Open Sans"/>
                <a:sym typeface="Open Sans"/>
              </a:rPr>
              <a:t>An obvious one is </a:t>
            </a:r>
            <a:r>
              <a:rPr lang="en">
                <a:solidFill>
                  <a:schemeClr val="dk1"/>
                </a:solidFill>
                <a:latin typeface="Courier"/>
                <a:ea typeface="Courier"/>
                <a:cs typeface="Courier"/>
                <a:sym typeface="Courier"/>
              </a:rPr>
              <a:t>mavenCentral</a:t>
            </a:r>
            <a:r>
              <a:rPr lang="en">
                <a:solidFill>
                  <a:schemeClr val="dk1"/>
                </a:solidFill>
                <a:latin typeface="Open Sans"/>
                <a:ea typeface="Open Sans"/>
                <a:cs typeface="Open Sans"/>
                <a:sym typeface="Open Sans"/>
              </a:rPr>
              <a:t>, which is the main remote storage for JVM packages. </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Clr>
                <a:schemeClr val="dk1"/>
              </a:buClr>
              <a:buSzPts val="1100"/>
              <a:buFont typeface="Arial"/>
              <a:buNone/>
            </a:pPr>
            <a:r>
              <a:rPr lang="en">
                <a:solidFill>
                  <a:schemeClr val="dk1"/>
                </a:solidFill>
                <a:latin typeface="Open Sans"/>
                <a:ea typeface="Open Sans"/>
                <a:cs typeface="Open Sans"/>
                <a:sym typeface="Open Sans"/>
              </a:rPr>
              <a:t>In your company you may have a private Maven repository with private packages, which may require authorization. Gradle provides a way to configure that too. </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Clr>
                <a:schemeClr val="dk1"/>
              </a:buClr>
              <a:buSzPts val="1100"/>
              <a:buFont typeface="Arial"/>
              <a:buNone/>
            </a:pPr>
            <a:r>
              <a:rPr lang="en">
                <a:solidFill>
                  <a:schemeClr val="dk1"/>
                </a:solidFill>
                <a:latin typeface="Open Sans"/>
                <a:ea typeface="Open Sans"/>
                <a:cs typeface="Open Sans"/>
                <a:sym typeface="Open Sans"/>
              </a:rPr>
              <a:t>Sometimes you may want to use some local jars that you have. In such cases, you can declare that you have a directory that stores some artifacts, and Gradle will scan it to identify what is available there.</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SzPts val="1100"/>
              <a:buNone/>
            </a:pPr>
            <a:r>
              <a:t/>
            </a:r>
            <a:endParaRPr>
              <a:solidFill>
                <a:schemeClr val="dk1"/>
              </a:solidFill>
              <a:latin typeface="Open Sans"/>
              <a:ea typeface="Open Sans"/>
              <a:cs typeface="Open Sans"/>
              <a:sym typeface="Open San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34153156f0f_1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3" name="Google Shape;243;g34153156f0f_1_1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After you have defined your repositories, you can declare your dependencies, of which there are several different kinds:</a:t>
            </a:r>
            <a:endParaRPr>
              <a:solidFill>
                <a:schemeClr val="dk1"/>
              </a:solidFill>
              <a:latin typeface="Open Sans"/>
              <a:ea typeface="Open Sans"/>
              <a:cs typeface="Open Sans"/>
              <a:sym typeface="Open Sans"/>
            </a:endParaRPr>
          </a:p>
          <a:p>
            <a:pPr indent="-243205" lvl="0" marL="332105" rtl="0" algn="l">
              <a:lnSpc>
                <a:spcPct val="150000"/>
              </a:lnSpc>
              <a:spcBef>
                <a:spcPts val="20"/>
              </a:spcBef>
              <a:spcAft>
                <a:spcPts val="0"/>
              </a:spcAft>
              <a:buClr>
                <a:schemeClr val="dk1"/>
              </a:buClr>
              <a:buSzPts val="1100"/>
              <a:buChar char="●"/>
            </a:pPr>
            <a:r>
              <a:rPr lang="en">
                <a:solidFill>
                  <a:schemeClr val="dk1"/>
                </a:solidFill>
                <a:latin typeface="Open Sans"/>
                <a:ea typeface="Open Sans"/>
                <a:cs typeface="Open Sans"/>
                <a:sym typeface="Open Sans"/>
              </a:rPr>
              <a:t>API dependencies are transitively available to consumers of your code both at runtime and at compile time. </a:t>
            </a:r>
            <a:endParaRPr>
              <a:solidFill>
                <a:schemeClr val="dk1"/>
              </a:solidFill>
              <a:latin typeface="Open Sans"/>
              <a:ea typeface="Open Sans"/>
              <a:cs typeface="Open Sans"/>
              <a:sym typeface="Open Sans"/>
            </a:endParaRPr>
          </a:p>
          <a:p>
            <a:pPr indent="-243205" lvl="0" marL="332105" rtl="0" algn="l">
              <a:lnSpc>
                <a:spcPct val="150000"/>
              </a:lnSpc>
              <a:spcBef>
                <a:spcPts val="20"/>
              </a:spcBef>
              <a:spcAft>
                <a:spcPts val="0"/>
              </a:spcAft>
              <a:buClr>
                <a:schemeClr val="dk1"/>
              </a:buClr>
              <a:buSzPts val="1100"/>
              <a:buChar char="●"/>
            </a:pPr>
            <a:r>
              <a:rPr lang="en">
                <a:solidFill>
                  <a:schemeClr val="dk1"/>
                </a:solidFill>
                <a:latin typeface="Open Sans"/>
                <a:ea typeface="Open Sans"/>
                <a:cs typeface="Open Sans"/>
                <a:sym typeface="Open Sans"/>
              </a:rPr>
              <a:t>Implementation dependencies are available to you at compile time (in source code), but they are not available to consumers of your code. </a:t>
            </a:r>
            <a:endParaRPr>
              <a:solidFill>
                <a:schemeClr val="dk1"/>
              </a:solidFill>
              <a:latin typeface="Open Sans"/>
              <a:ea typeface="Open Sans"/>
              <a:cs typeface="Open Sans"/>
              <a:sym typeface="Open Sans"/>
            </a:endParaRPr>
          </a:p>
          <a:p>
            <a:pPr indent="-243205" lvl="0" marL="332105" rtl="0" algn="l">
              <a:lnSpc>
                <a:spcPct val="150000"/>
              </a:lnSpc>
              <a:spcBef>
                <a:spcPts val="20"/>
              </a:spcBef>
              <a:spcAft>
                <a:spcPts val="0"/>
              </a:spcAft>
              <a:buClr>
                <a:schemeClr val="dk1"/>
              </a:buClr>
              <a:buSzPts val="1100"/>
              <a:buChar char="●"/>
            </a:pPr>
            <a:r>
              <a:rPr lang="en">
                <a:solidFill>
                  <a:schemeClr val="dk1"/>
                </a:solidFill>
                <a:latin typeface="Courier"/>
                <a:ea typeface="Courier"/>
                <a:cs typeface="Courier"/>
                <a:sym typeface="Courier"/>
              </a:rPr>
              <a:t>testImplementation</a:t>
            </a:r>
            <a:r>
              <a:rPr lang="en">
                <a:solidFill>
                  <a:schemeClr val="dk1"/>
                </a:solidFill>
                <a:latin typeface="Open Sans"/>
                <a:ea typeface="Open Sans"/>
                <a:cs typeface="Open Sans"/>
                <a:sym typeface="Open Sans"/>
              </a:rPr>
              <a:t> is like implementation, but it is only available to you for tests. </a:t>
            </a:r>
            <a:endParaRPr>
              <a:solidFill>
                <a:schemeClr val="dk1"/>
              </a:solidFill>
              <a:latin typeface="Open Sans"/>
              <a:ea typeface="Open Sans"/>
              <a:cs typeface="Open Sans"/>
              <a:sym typeface="Open Sans"/>
            </a:endParaRPr>
          </a:p>
          <a:p>
            <a:pPr indent="-243205" lvl="0" marL="332105" rtl="0" algn="l">
              <a:lnSpc>
                <a:spcPct val="150000"/>
              </a:lnSpc>
              <a:spcBef>
                <a:spcPts val="20"/>
              </a:spcBef>
              <a:spcAft>
                <a:spcPts val="0"/>
              </a:spcAft>
              <a:buClr>
                <a:schemeClr val="dk1"/>
              </a:buClr>
              <a:buSzPts val="1100"/>
              <a:buChar char="●"/>
            </a:pPr>
            <a:r>
              <a:rPr lang="en">
                <a:solidFill>
                  <a:schemeClr val="dk1"/>
                </a:solidFill>
                <a:latin typeface="Courier"/>
                <a:ea typeface="Courier"/>
                <a:cs typeface="Courier"/>
                <a:sym typeface="Courier"/>
              </a:rPr>
              <a:t>runtimeOnly</a:t>
            </a:r>
            <a:r>
              <a:rPr lang="en">
                <a:solidFill>
                  <a:schemeClr val="dk1"/>
                </a:solidFill>
                <a:latin typeface="Open Sans"/>
                <a:ea typeface="Open Sans"/>
                <a:cs typeface="Open Sans"/>
                <a:sym typeface="Open Sans"/>
              </a:rPr>
              <a:t> will include the dependency only at runtime, and </a:t>
            </a:r>
            <a:r>
              <a:rPr lang="en">
                <a:solidFill>
                  <a:schemeClr val="dk1"/>
                </a:solidFill>
                <a:latin typeface="Courier"/>
                <a:ea typeface="Courier"/>
                <a:cs typeface="Courier"/>
                <a:sym typeface="Courier"/>
              </a:rPr>
              <a:t>compileOnly</a:t>
            </a:r>
            <a:r>
              <a:rPr lang="en">
                <a:solidFill>
                  <a:schemeClr val="dk1"/>
                </a:solidFill>
                <a:latin typeface="Open Sans"/>
                <a:ea typeface="Open Sans"/>
                <a:cs typeface="Open Sans"/>
                <a:sym typeface="Open Sans"/>
              </a:rPr>
              <a:t> will include it only at compile time. </a:t>
            </a:r>
            <a:endParaRPr>
              <a:solidFill>
                <a:schemeClr val="dk1"/>
              </a:solidFill>
              <a:latin typeface="Open Sans"/>
              <a:ea typeface="Open Sans"/>
              <a:cs typeface="Open Sans"/>
              <a:sym typeface="Open Sans"/>
            </a:endParaRPr>
          </a:p>
          <a:p>
            <a:pPr indent="-243205" lvl="0" marL="332105" rtl="0" algn="l">
              <a:lnSpc>
                <a:spcPct val="150000"/>
              </a:lnSpc>
              <a:spcBef>
                <a:spcPts val="20"/>
              </a:spcBef>
              <a:spcAft>
                <a:spcPts val="20"/>
              </a:spcAft>
              <a:buClr>
                <a:schemeClr val="dk1"/>
              </a:buClr>
              <a:buSzPts val="1100"/>
              <a:buChar char="●"/>
            </a:pPr>
            <a:r>
              <a:rPr lang="en">
                <a:solidFill>
                  <a:schemeClr val="dk1"/>
                </a:solidFill>
                <a:latin typeface="Open Sans"/>
                <a:ea typeface="Open Sans"/>
                <a:cs typeface="Open Sans"/>
                <a:sym typeface="Open Sans"/>
              </a:rPr>
              <a:t>And there are others.</a:t>
            </a:r>
            <a:endParaRPr>
              <a:latin typeface="Open Sans"/>
              <a:ea typeface="Open Sans"/>
              <a:cs typeface="Open Sans"/>
              <a:sym typeface="Open San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34153156f0f_1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 name="Google Shape;249;g34153156f0f_1_1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There are other ways to locate and include dependencies. </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Clr>
                <a:schemeClr val="dk1"/>
              </a:buClr>
              <a:buSzPts val="1100"/>
              <a:buFont typeface="Arial"/>
              <a:buNone/>
            </a:pPr>
            <a:r>
              <a:rPr lang="en">
                <a:solidFill>
                  <a:schemeClr val="dk1"/>
                </a:solidFill>
                <a:latin typeface="Open Sans"/>
                <a:ea typeface="Open Sans"/>
                <a:cs typeface="Open Sans"/>
                <a:sym typeface="Open Sans"/>
              </a:rPr>
              <a:t>For</a:t>
            </a:r>
            <a:r>
              <a:rPr lang="en">
                <a:solidFill>
                  <a:schemeClr val="dk1"/>
                </a:solidFill>
                <a:latin typeface="Open Sans"/>
                <a:ea typeface="Open Sans"/>
                <a:cs typeface="Open Sans"/>
                <a:sym typeface="Open Sans"/>
              </a:rPr>
              <a:t> example, you can build dependencies from sources and specify which branch to use when referring to a dependency from Git.</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20"/>
              </a:spcAft>
              <a:buClr>
                <a:schemeClr val="dk1"/>
              </a:buClr>
              <a:buSzPts val="1100"/>
              <a:buFont typeface="Arial"/>
              <a:buNone/>
            </a:pPr>
            <a:r>
              <a:rPr lang="en">
                <a:solidFill>
                  <a:schemeClr val="dk1"/>
                </a:solidFill>
                <a:latin typeface="Open Sans"/>
                <a:ea typeface="Open Sans"/>
                <a:cs typeface="Open Sans"/>
                <a:sym typeface="Open Sans"/>
              </a:rPr>
              <a:t>We are not going to cover more sophisticated options in detail, because they are used in a very specific cases, and are not widely used in general.</a:t>
            </a:r>
            <a:endParaRPr>
              <a:solidFill>
                <a:schemeClr val="dk1"/>
              </a:solidFill>
              <a:latin typeface="Open Sans"/>
              <a:ea typeface="Open Sans"/>
              <a:cs typeface="Open Sans"/>
              <a:sym typeface="Open San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34153156f0f_1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5" name="Google Shape;255;g34153156f0f_1_1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SzPts val="1100"/>
              <a:buNone/>
            </a:pPr>
            <a:r>
              <a:rPr lang="en">
                <a:solidFill>
                  <a:schemeClr val="dk1"/>
                </a:solidFill>
                <a:latin typeface="Open Sans"/>
                <a:ea typeface="Open Sans"/>
                <a:cs typeface="Open Sans"/>
                <a:sym typeface="Open Sans"/>
              </a:rPr>
              <a:t>Your Gradle build is configured using Gradle properties. There are multiple sources of possible values for your configuration, which are presented on the slide.</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https://docs.gradle.org/current/userguide/build_environment.html#sec:gradle_configuration_properties</a:t>
            </a:r>
            <a:endParaRPr>
              <a:latin typeface="Open Sans"/>
              <a:ea typeface="Open Sans"/>
              <a:cs typeface="Open Sans"/>
              <a:sym typeface="Open San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34153156f0f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 name="Google Shape;57;g34153156f0f_1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A build system is responsible for transforming your program from its original form (a collection of sources, icons, images, sounds, etc.) through a number of intermediate steps (</a:t>
            </a:r>
            <a:r>
              <a:rPr lang="en">
                <a:solidFill>
                  <a:schemeClr val="dk1"/>
                </a:solidFill>
                <a:latin typeface="Open Sans"/>
                <a:ea typeface="Open Sans"/>
                <a:cs typeface="Open Sans"/>
                <a:sym typeface="Open Sans"/>
              </a:rPr>
              <a:t>which</a:t>
            </a:r>
            <a:r>
              <a:rPr lang="en">
                <a:solidFill>
                  <a:schemeClr val="dk1"/>
                </a:solidFill>
                <a:latin typeface="Open Sans"/>
                <a:ea typeface="Open Sans"/>
                <a:cs typeface="Open Sans"/>
                <a:sym typeface="Open Sans"/>
              </a:rPr>
              <a:t> depend on what languages, frameworks, and operating systems are used in your program) to the final executable and/or distributable form that you can share with other people and that they can use “out of the box”.</a:t>
            </a:r>
            <a:endParaRPr>
              <a:latin typeface="Open Sans"/>
              <a:ea typeface="Open Sans"/>
              <a:cs typeface="Open Sans"/>
              <a:sym typeface="Open San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34153156f0f_1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1" name="Google Shape;261;g34153156f0f_1_1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Properties are key-value pairs, with the key being the property name and the value being the property value. If you need to use the property value in your build configuration, you can get it from the configuration via the property name (</a:t>
            </a:r>
            <a:r>
              <a:rPr lang="en">
                <a:solidFill>
                  <a:schemeClr val="dk1"/>
                </a:solidFill>
                <a:latin typeface="Open Sans"/>
                <a:ea typeface="Open Sans"/>
                <a:cs typeface="Open Sans"/>
                <a:sym typeface="Open Sans"/>
              </a:rPr>
              <a:t>e.g</a:t>
            </a:r>
            <a:r>
              <a:rPr lang="en">
                <a:solidFill>
                  <a:schemeClr val="dk1"/>
                </a:solidFill>
                <a:latin typeface="Open Sans"/>
                <a:ea typeface="Open Sans"/>
                <a:cs typeface="Open Sans"/>
                <a:sym typeface="Open Sans"/>
              </a:rPr>
              <a:t>., via </a:t>
            </a:r>
            <a:r>
              <a:rPr lang="en">
                <a:solidFill>
                  <a:schemeClr val="dk1"/>
                </a:solidFill>
                <a:latin typeface="JetBrains Mono Light"/>
                <a:ea typeface="JetBrains Mono Light"/>
                <a:cs typeface="JetBrains Mono Light"/>
                <a:sym typeface="JetBrains Mono Light"/>
              </a:rPr>
              <a:t>project.property</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or using </a:t>
            </a:r>
            <a:r>
              <a:rPr lang="en">
                <a:solidFill>
                  <a:schemeClr val="dk1"/>
                </a:solidFill>
                <a:latin typeface="JetBrains Mono Light"/>
                <a:ea typeface="JetBrains Mono Light"/>
                <a:cs typeface="JetBrains Mono Light"/>
                <a:sym typeface="JetBrains Mono Light"/>
              </a:rPr>
              <a:t>by project</a:t>
            </a:r>
            <a:r>
              <a:rPr lang="en">
                <a:solidFill>
                  <a:schemeClr val="dk1"/>
                </a:solidFill>
                <a:latin typeface="Open Sans"/>
                <a:ea typeface="Open Sans"/>
                <a:cs typeface="Open Sans"/>
                <a:sym typeface="Open Sans"/>
              </a:rPr>
              <a:t> delegation).</a:t>
            </a:r>
            <a:endParaRPr>
              <a:latin typeface="Open Sans"/>
              <a:ea typeface="Open Sans"/>
              <a:cs typeface="Open Sans"/>
              <a:sym typeface="Open Sans"/>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34153156f0f_1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7" name="Google Shape;267;g34153156f0f_1_1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5833"/>
              </a:lnSpc>
              <a:spcBef>
                <a:spcPts val="0"/>
              </a:spcBef>
              <a:spcAft>
                <a:spcPts val="20"/>
              </a:spcAft>
              <a:buClr>
                <a:schemeClr val="dk1"/>
              </a:buClr>
              <a:buSzPts val="1100"/>
              <a:buFont typeface="Arial"/>
              <a:buNone/>
            </a:pPr>
            <a:r>
              <a:rPr lang="en">
                <a:solidFill>
                  <a:schemeClr val="dk1"/>
                </a:solidFill>
                <a:latin typeface="Open Sans"/>
                <a:ea typeface="Open Sans"/>
                <a:cs typeface="Open Sans"/>
                <a:sym typeface="Open Sans"/>
              </a:rPr>
              <a:t>Here is an example of how properties get resolved.</a:t>
            </a:r>
            <a:endParaRPr>
              <a:latin typeface="Open Sans"/>
              <a:ea typeface="Open Sans"/>
              <a:cs typeface="Open Sans"/>
              <a:sym typeface="Open Sans"/>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34153156f0f_1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3" name="Google Shape;273;g34153156f0f_1_1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To be as system agnostic as possible, each Gradle project includes the Gradle Wrapper.  </a:t>
            </a:r>
            <a:endParaRPr>
              <a:solidFill>
                <a:schemeClr val="dk1"/>
              </a:solidFill>
              <a:latin typeface="Open Sans"/>
              <a:ea typeface="Open Sans"/>
              <a:cs typeface="Open Sans"/>
              <a:sym typeface="Open Sans"/>
            </a:endParaRPr>
          </a:p>
          <a:p>
            <a:pPr indent="0" lvl="0" marL="0" marR="0" rtl="0" algn="l">
              <a:lnSpc>
                <a:spcPct val="150000"/>
              </a:lnSpc>
              <a:spcBef>
                <a:spcPts val="20"/>
              </a:spcBef>
              <a:spcAft>
                <a:spcPts val="20"/>
              </a:spcAft>
              <a:buClr>
                <a:schemeClr val="dk1"/>
              </a:buClr>
              <a:buSzPts val="1100"/>
              <a:buFont typeface="Arial"/>
              <a:buNone/>
            </a:pPr>
            <a:r>
              <a:rPr lang="en">
                <a:solidFill>
                  <a:schemeClr val="dk1"/>
                </a:solidFill>
                <a:latin typeface="Open Sans"/>
                <a:ea typeface="Open Sans"/>
                <a:cs typeface="Open Sans"/>
                <a:sym typeface="Open Sans"/>
              </a:rPr>
              <a:t>This means that as long as your system has the JVM, when you try to run Gradle, it will look for a suitable Gradle version in your system. If one is present, Gradle will use it, but if one is not present, Gradle will download the required distribution and then use that for the run. This leads to a rather strange approach to upgrading the Gradle version in your project: You have to change the version in a string that specifies the URL Gradle will try to download the needed distribution from.</a:t>
            </a:r>
            <a:endParaRPr>
              <a:latin typeface="Open Sans"/>
              <a:ea typeface="Open Sans"/>
              <a:cs typeface="Open Sans"/>
              <a:sym typeface="Open Sans"/>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34153156f0f_1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0" name="Google Shape;280;g34153156f0f_1_2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One of the problems in dependency management is managing versions. Sometimes it is hard to update them manually in the dependencies block. Specifying them in </a:t>
            </a:r>
            <a:r>
              <a:rPr lang="en">
                <a:solidFill>
                  <a:schemeClr val="dk1"/>
                </a:solidFill>
                <a:latin typeface="Courier"/>
                <a:ea typeface="Courier"/>
                <a:cs typeface="Courier"/>
                <a:sym typeface="Courier"/>
              </a:rPr>
              <a:t>settings.Gradle</a:t>
            </a:r>
            <a:r>
              <a:rPr lang="en">
                <a:solidFill>
                  <a:schemeClr val="dk1"/>
                </a:solidFill>
                <a:latin typeface="Open Sans"/>
                <a:ea typeface="Open Sans"/>
                <a:cs typeface="Open Sans"/>
                <a:sym typeface="Open Sans"/>
              </a:rPr>
              <a:t> may lead to unnecessary caching problems, and properties are also not suited for this, making it hard to know how to manage versions clearly and concisely. </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20"/>
              </a:spcAft>
              <a:buClr>
                <a:schemeClr val="dk1"/>
              </a:buClr>
              <a:buSzPts val="1100"/>
              <a:buFont typeface="Arial"/>
              <a:buNone/>
            </a:pPr>
            <a:r>
              <a:rPr lang="en">
                <a:solidFill>
                  <a:schemeClr val="dk1"/>
                </a:solidFill>
                <a:latin typeface="Open Sans"/>
                <a:ea typeface="Open Sans"/>
                <a:cs typeface="Open Sans"/>
                <a:sym typeface="Open Sans"/>
              </a:rPr>
              <a:t>A version catalog is a way to solve this problem by having a single TOML file with all dependency versions that are of significance for the project. </a:t>
            </a:r>
            <a:endParaRPr>
              <a:latin typeface="Open Sans"/>
              <a:ea typeface="Open Sans"/>
              <a:cs typeface="Open Sans"/>
              <a:sym typeface="Open San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34153156f0f_1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6" name="Google Shape;286;g34153156f0f_1_2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5833"/>
              </a:lnSpc>
              <a:spcBef>
                <a:spcPts val="0"/>
              </a:spcBef>
              <a:spcAft>
                <a:spcPts val="20"/>
              </a:spcAft>
              <a:buClr>
                <a:schemeClr val="dk1"/>
              </a:buClr>
              <a:buSzPts val="1100"/>
              <a:buFont typeface="Arial"/>
              <a:buNone/>
            </a:pPr>
            <a:r>
              <a:rPr lang="en">
                <a:solidFill>
                  <a:schemeClr val="dk1"/>
                </a:solidFill>
                <a:latin typeface="Open Sans"/>
                <a:ea typeface="Open Sans"/>
                <a:cs typeface="Open Sans"/>
                <a:sym typeface="Open Sans"/>
              </a:rPr>
              <a:t>When you have a dedicated version catalog, you can just use it as a single source of truth in your </a:t>
            </a:r>
            <a:r>
              <a:rPr lang="en">
                <a:solidFill>
                  <a:schemeClr val="dk1"/>
                </a:solidFill>
                <a:latin typeface="Courier"/>
                <a:ea typeface="Courier"/>
                <a:cs typeface="Courier"/>
                <a:sym typeface="Courier"/>
              </a:rPr>
              <a:t>build.gradle</a:t>
            </a:r>
            <a:r>
              <a:rPr lang="en">
                <a:solidFill>
                  <a:schemeClr val="dk1"/>
                </a:solidFill>
                <a:latin typeface="Open Sans"/>
                <a:ea typeface="Open Sans"/>
                <a:cs typeface="Open Sans"/>
                <a:sym typeface="Open Sans"/>
              </a:rPr>
              <a:t> file.</a:t>
            </a:r>
            <a:endParaRPr>
              <a:latin typeface="Open Sans"/>
              <a:ea typeface="Open Sans"/>
              <a:cs typeface="Open Sans"/>
              <a:sym typeface="Open Sans"/>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34153156f0f_1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2" name="Google Shape;292;g34153156f0f_1_2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5833"/>
              </a:lnSpc>
              <a:spcBef>
                <a:spcPts val="0"/>
              </a:spcBef>
              <a:spcAft>
                <a:spcPts val="20"/>
              </a:spcAft>
              <a:buClr>
                <a:schemeClr val="dk1"/>
              </a:buClr>
              <a:buSzPts val="1100"/>
              <a:buFont typeface="Arial"/>
              <a:buNone/>
            </a:pPr>
            <a:r>
              <a:t/>
            </a:r>
            <a:endParaRPr>
              <a:latin typeface="Open Sans"/>
              <a:ea typeface="Open Sans"/>
              <a:cs typeface="Open Sans"/>
              <a:sym typeface="Open Sans"/>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34153156f0f_1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8" name="Google Shape;298;g34153156f0f_1_2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SzPts val="1100"/>
              <a:buNone/>
            </a:pPr>
            <a:r>
              <a:rPr lang="en">
                <a:solidFill>
                  <a:schemeClr val="dk1"/>
                </a:solidFill>
                <a:latin typeface="Open Sans"/>
                <a:ea typeface="Open Sans"/>
                <a:cs typeface="Open Sans"/>
                <a:sym typeface="Open Sans"/>
              </a:rPr>
              <a:t>To be honest, we’ve left out a lot of what Gradle can do. Again, if you want to become a Gradle master, you should refer to its awesome documentation and tutorials.</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https://docs.gradle.org/current/userguide/what_is_gradle.html</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3">
                  <a:extLst>
                    <a:ext uri="{A12FA001-AC4F-418D-AE19-62706E023703}">
                      <ahyp:hlinkClr val="tx"/>
                    </a:ext>
                  </a:extLst>
                </a:hlinkClick>
              </a:rPr>
              <a:t>https://gradle.org/kotlin/</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4">
                  <a:extLst>
                    <a:ext uri="{A12FA001-AC4F-418D-AE19-62706E023703}">
                      <ahyp:hlinkClr val="tx"/>
                    </a:ext>
                  </a:extLst>
                </a:hlinkClick>
              </a:rPr>
              <a:t>https://gradle.org/guides/</a:t>
            </a:r>
            <a:endParaRPr>
              <a:latin typeface="Open Sans"/>
              <a:ea typeface="Open Sans"/>
              <a:cs typeface="Open Sans"/>
              <a:sym typeface="Open Sans"/>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12b56469fab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12b56469fab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34153156f0f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 name="Google Shape;63;g34153156f0f_1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SzPts val="1100"/>
              <a:buNone/>
            </a:pPr>
            <a:r>
              <a:rPr lang="en">
                <a:solidFill>
                  <a:schemeClr val="dk1"/>
                </a:solidFill>
                <a:latin typeface="Open Sans"/>
                <a:ea typeface="Open Sans"/>
                <a:cs typeface="Open Sans"/>
                <a:sym typeface="Open Sans"/>
              </a:rPr>
              <a:t>If we are talking about the JVM world, the most widely used build system used to be Maven. Unlike many other build systems, Maven is declarative: You describe what you want to build, but not how you want to build it. For custom handling during builds, you need to use custom plugins, which you either find and reuse or have to create from scratch yourself.</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rPr lang="en">
                <a:solidFill>
                  <a:schemeClr val="dk1"/>
                </a:solidFill>
                <a:latin typeface="Open Sans"/>
                <a:ea typeface="Open Sans"/>
                <a:cs typeface="Open Sans"/>
                <a:sym typeface="Open Sans"/>
              </a:rPr>
              <a:t>Maven heavily relies on conventions: To simplify the build process, you should give your project a predefined layout and use standard tools for compilation, testing, etc. If you need to customize any aspects of your build, you can do so, but it might require a lot of additional configuration and/or custom plugins.</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rPr lang="en">
                <a:solidFill>
                  <a:schemeClr val="dk1"/>
                </a:solidFill>
                <a:latin typeface="Open Sans"/>
                <a:ea typeface="Open Sans"/>
                <a:cs typeface="Open Sans"/>
                <a:sym typeface="Open Sans"/>
              </a:rPr>
              <a:t>Maven also introduces a simple way to share and use JVM dependencies. Every dependency has its “coordinates” (a structured tuple of strings that </a:t>
            </a:r>
            <a:r>
              <a:rPr lang="en">
                <a:solidFill>
                  <a:schemeClr val="dk1"/>
                </a:solidFill>
                <a:latin typeface="Open Sans"/>
                <a:ea typeface="Open Sans"/>
                <a:cs typeface="Open Sans"/>
                <a:sym typeface="Open Sans"/>
              </a:rPr>
              <a:t>describe </a:t>
            </a:r>
            <a:r>
              <a:rPr lang="en">
                <a:solidFill>
                  <a:schemeClr val="dk1"/>
                </a:solidFill>
                <a:latin typeface="Open Sans"/>
                <a:ea typeface="Open Sans"/>
                <a:cs typeface="Open Sans"/>
                <a:sym typeface="Open Sans"/>
              </a:rPr>
              <a:t>the dependency group name, artifact name, and version), which are universally understood by Maven and Maven-compatible tools. A dependency’s coordinates are enough for it to be found and downloaded during the build process.</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https://maven.apache.org/what-is-maven.html</a:t>
            </a:r>
            <a:endParaRPr>
              <a:latin typeface="Open Sans"/>
              <a:ea typeface="Open Sans"/>
              <a:cs typeface="Open Sans"/>
              <a:sym typeface="Open San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34153156f0f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 name="Google Shape;72;g34153156f0f_1_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 main reason why Maven is not used as widely anymore is the same reason why it was the number one build system (in the JVM world) </a:t>
            </a:r>
            <a:r>
              <a:rPr lang="en">
                <a:solidFill>
                  <a:schemeClr val="dk1"/>
                </a:solidFill>
                <a:latin typeface="Open Sans"/>
                <a:ea typeface="Open Sans"/>
                <a:cs typeface="Open Sans"/>
                <a:sym typeface="Open Sans"/>
              </a:rPr>
              <a:t>for a</a:t>
            </a:r>
            <a:r>
              <a:rPr lang="en">
                <a:solidFill>
                  <a:schemeClr val="dk1"/>
                </a:solidFill>
                <a:latin typeface="Open Sans"/>
                <a:ea typeface="Open Sans"/>
                <a:cs typeface="Open Sans"/>
                <a:sym typeface="Open Sans"/>
              </a:rPr>
              <a:t>  time. While being declarative and convention based does simplify standard use-cases, as soon as you have a need for something specific (for example, incremental build support or non-trivial custom build logic), you have to bloat your configuration and maybe develop a lot of custom Maven plugins or you won’t be able to do </a:t>
            </a:r>
            <a:r>
              <a:rPr lang="en">
                <a:solidFill>
                  <a:schemeClr val="dk1"/>
                </a:solidFill>
                <a:latin typeface="Open Sans"/>
                <a:ea typeface="Open Sans"/>
                <a:cs typeface="Open Sans"/>
                <a:sym typeface="Open Sans"/>
              </a:rPr>
              <a:t>it</a:t>
            </a:r>
            <a:r>
              <a:rPr lang="en">
                <a:solidFill>
                  <a:schemeClr val="dk1"/>
                </a:solidFill>
                <a:latin typeface="Open Sans"/>
                <a:ea typeface="Open Sans"/>
                <a:cs typeface="Open Sans"/>
                <a:sym typeface="Open Sans"/>
              </a:rPr>
              <a:t> at all. And over time, the community</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accumulated enough problems to ask for an alternative build system.</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 </a:t>
            </a:r>
            <a:r>
              <a:rPr lang="en">
                <a:solidFill>
                  <a:schemeClr val="dk1"/>
                </a:solidFill>
                <a:latin typeface="Open Sans"/>
                <a:ea typeface="Open Sans"/>
                <a:cs typeface="Open Sans"/>
                <a:sym typeface="Open Sans"/>
              </a:rPr>
              <a:t>fact that Maven configuration is done in XML does not help with its popularity in </a:t>
            </a:r>
            <a:r>
              <a:rPr lang="en">
                <a:solidFill>
                  <a:schemeClr val="dk1"/>
                </a:solidFill>
                <a:latin typeface="Open Sans"/>
                <a:ea typeface="Open Sans"/>
                <a:cs typeface="Open Sans"/>
                <a:sym typeface="Open Sans"/>
              </a:rPr>
              <a:t>this day and age</a:t>
            </a:r>
            <a:r>
              <a:rPr lang="en">
                <a:solidFill>
                  <a:schemeClr val="dk1"/>
                </a:solidFill>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34153156f0f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 name="Google Shape;78;g34153156f0f_1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SzPts val="1100"/>
              <a:buNone/>
            </a:pPr>
            <a:r>
              <a:rPr lang="en">
                <a:solidFill>
                  <a:schemeClr val="dk1"/>
                </a:solidFill>
                <a:latin typeface="Open Sans"/>
                <a:ea typeface="Open Sans"/>
                <a:cs typeface="Open Sans"/>
                <a:sym typeface="Open Sans"/>
              </a:rPr>
              <a:t>This is where Gradle comes into play. It attempts to combine the best of both declarative and imperative ways of describing your builds by using DSL-rich general-purpose programming languages for configuration (Groovy and Kotlin). This allows you to have a simple declarative description for regular builds, which can be defined by convention, while also being able to customize more complex scenarios without the need to write a standalone plugin. If you need a plugin, however, you can also write one and customize your build that way.</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rPr lang="en">
                <a:solidFill>
                  <a:schemeClr val="dk1"/>
                </a:solidFill>
                <a:latin typeface="Open Sans"/>
                <a:ea typeface="Open Sans"/>
                <a:cs typeface="Open Sans"/>
                <a:sym typeface="Open Sans"/>
              </a:rPr>
              <a:t>For dependency management it uses the same coordinate-based approach as Maven, which makes it easily backwards-compatible with existing Maven-style dependency repositories.</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rPr lang="en">
                <a:solidFill>
                  <a:schemeClr val="dk1"/>
                </a:solidFill>
                <a:latin typeface="Open Sans"/>
                <a:ea typeface="Open Sans"/>
                <a:cs typeface="Open Sans"/>
                <a:sym typeface="Open Sans"/>
              </a:rPr>
              <a:t>Additionally, the extensibility of Gradle means you’re not limited to building JVM projects with it. It is flexible enough to be used (if needed) for </a:t>
            </a:r>
            <a:r>
              <a:rPr lang="en">
                <a:solidFill>
                  <a:schemeClr val="dk1"/>
                </a:solidFill>
                <a:latin typeface="Open Sans"/>
                <a:ea typeface="Open Sans"/>
                <a:cs typeface="Open Sans"/>
                <a:sym typeface="Open Sans"/>
              </a:rPr>
              <a:t>building projects in non-JVM languages s</a:t>
            </a:r>
            <a:r>
              <a:rPr lang="en">
                <a:solidFill>
                  <a:schemeClr val="dk1"/>
                </a:solidFill>
                <a:latin typeface="Open Sans"/>
                <a:ea typeface="Open Sans"/>
                <a:cs typeface="Open Sans"/>
                <a:sym typeface="Open Sans"/>
              </a:rPr>
              <a:t>uch as C++ or JavaScript.</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https://docs.gradle.org/current/userguide/what_is_gradle.html</a:t>
            </a:r>
            <a:endParaRPr>
              <a:latin typeface="Open Sans"/>
              <a:ea typeface="Open Sans"/>
              <a:cs typeface="Open Sans"/>
              <a:sym typeface="Open San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34153156f0f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 name="Google Shape;87;g34153156f0f_1_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5833"/>
              </a:lnSpc>
              <a:spcBef>
                <a:spcPts val="0"/>
              </a:spcBef>
              <a:spcAft>
                <a:spcPts val="20"/>
              </a:spcAft>
              <a:buClr>
                <a:schemeClr val="dk1"/>
              </a:buClr>
              <a:buSzPts val="1100"/>
              <a:buFont typeface="Arial"/>
              <a:buNone/>
            </a:pPr>
            <a:r>
              <a:rPr lang="en">
                <a:solidFill>
                  <a:schemeClr val="dk1"/>
                </a:solidFill>
                <a:latin typeface="Open Sans"/>
                <a:ea typeface="Open Sans"/>
                <a:cs typeface="Open Sans"/>
                <a:sym typeface="Open Sans"/>
              </a:rPr>
              <a:t>If you create a new project in IntelliJ Idea using the </a:t>
            </a:r>
            <a:r>
              <a:rPr i="1" lang="en">
                <a:solidFill>
                  <a:schemeClr val="dk1"/>
                </a:solidFill>
                <a:latin typeface="Open Sans"/>
                <a:ea typeface="Open Sans"/>
                <a:cs typeface="Open Sans"/>
                <a:sym typeface="Open Sans"/>
              </a:rPr>
              <a:t>New Project</a:t>
            </a:r>
            <a:r>
              <a:rPr lang="en">
                <a:solidFill>
                  <a:schemeClr val="dk1"/>
                </a:solidFill>
                <a:latin typeface="Open Sans"/>
                <a:ea typeface="Open Sans"/>
                <a:cs typeface="Open Sans"/>
                <a:sym typeface="Open Sans"/>
              </a:rPr>
              <a:t> wizard, Gradle will be chosen by default as the build tool. In the </a:t>
            </a:r>
            <a:r>
              <a:rPr i="1" lang="en">
                <a:solidFill>
                  <a:schemeClr val="dk1"/>
                </a:solidFill>
                <a:latin typeface="Open Sans"/>
                <a:ea typeface="Open Sans"/>
                <a:cs typeface="Open Sans"/>
                <a:sym typeface="Open Sans"/>
              </a:rPr>
              <a:t>New Project</a:t>
            </a:r>
            <a:r>
              <a:rPr lang="en">
                <a:solidFill>
                  <a:schemeClr val="dk1"/>
                </a:solidFill>
                <a:latin typeface="Open Sans"/>
                <a:ea typeface="Open Sans"/>
                <a:cs typeface="Open Sans"/>
                <a:sym typeface="Open Sans"/>
              </a:rPr>
              <a:t> wizard, you can also specify which JDK Gradle should use.</a:t>
            </a:r>
            <a:endParaRPr>
              <a:latin typeface="Open Sans"/>
              <a:ea typeface="Open Sans"/>
              <a:cs typeface="Open Sans"/>
              <a:sym typeface="Open Sa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34153156f0f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g34153156f0f_1_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207645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You have to be careful when choosing the JDK, however. For example, in IntelliJ IDEA 2023.1, the default build script would be likely to fail, as quite frequently happens with Gradle. This is because we selected JDK 17 in the </a:t>
            </a:r>
            <a:r>
              <a:rPr i="1" lang="en">
                <a:solidFill>
                  <a:schemeClr val="dk1"/>
                </a:solidFill>
                <a:latin typeface="Open Sans"/>
                <a:ea typeface="Open Sans"/>
                <a:cs typeface="Open Sans"/>
                <a:sym typeface="Open Sans"/>
              </a:rPr>
              <a:t>New Project</a:t>
            </a:r>
            <a:r>
              <a:rPr lang="en">
                <a:solidFill>
                  <a:schemeClr val="dk1"/>
                </a:solidFill>
                <a:latin typeface="Open Sans"/>
                <a:ea typeface="Open Sans"/>
                <a:cs typeface="Open Sans"/>
                <a:sym typeface="Open Sans"/>
              </a:rPr>
              <a:t> wizard, while the generated script targets JDK 8.</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34153156f0f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g34153156f0f_1_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To fix this problem, we can adjust the version of </a:t>
            </a:r>
            <a:r>
              <a:rPr lang="en">
                <a:solidFill>
                  <a:schemeClr val="dk1"/>
                </a:solidFill>
                <a:latin typeface="Courier"/>
                <a:ea typeface="Courier"/>
                <a:cs typeface="Courier"/>
                <a:sym typeface="Courier"/>
              </a:rPr>
              <a:t>jvmToolchain</a:t>
            </a:r>
            <a:r>
              <a:rPr lang="en">
                <a:solidFill>
                  <a:schemeClr val="dk1"/>
                </a:solidFill>
                <a:latin typeface="Open Sans"/>
                <a:ea typeface="Open Sans"/>
                <a:cs typeface="Open Sans"/>
                <a:sym typeface="Open Sans"/>
              </a:rPr>
              <a:t> in  the Gradle build script, or I can completely change how the Kotlin target is configured by replacing the </a:t>
            </a:r>
            <a:r>
              <a:rPr lang="en">
                <a:solidFill>
                  <a:schemeClr val="dk1"/>
                </a:solidFill>
                <a:latin typeface="Courier"/>
                <a:ea typeface="Courier"/>
                <a:cs typeface="Courier"/>
                <a:sym typeface="Courier"/>
              </a:rPr>
              <a:t>kotlin</a:t>
            </a:r>
            <a:r>
              <a:rPr lang="en">
                <a:solidFill>
                  <a:schemeClr val="dk1"/>
                </a:solidFill>
                <a:latin typeface="Open Sans"/>
                <a:ea typeface="Open Sans"/>
                <a:cs typeface="Open Sans"/>
                <a:sym typeface="Open Sans"/>
              </a:rPr>
              <a:t> block with a configuration specifically for the </a:t>
            </a:r>
            <a:r>
              <a:rPr lang="en">
                <a:solidFill>
                  <a:schemeClr val="dk1"/>
                </a:solidFill>
                <a:latin typeface="Courier"/>
                <a:ea typeface="Courier"/>
                <a:cs typeface="Courier"/>
                <a:sym typeface="Courier"/>
              </a:rPr>
              <a:t>KotlinCompile</a:t>
            </a:r>
            <a:r>
              <a:rPr lang="en">
                <a:solidFill>
                  <a:schemeClr val="dk1"/>
                </a:solidFill>
                <a:latin typeface="Open Sans"/>
                <a:ea typeface="Open Sans"/>
                <a:cs typeface="Open Sans"/>
                <a:sym typeface="Open Sans"/>
              </a:rPr>
              <a:t> task, which is the more common approach. </a:t>
            </a:r>
            <a:endParaRPr>
              <a:solidFill>
                <a:schemeClr val="dk1"/>
              </a:solidFill>
              <a:latin typeface="Open Sans"/>
              <a:ea typeface="Open Sans"/>
              <a:cs typeface="Open Sans"/>
              <a:sym typeface="Open Sans"/>
            </a:endParaRPr>
          </a:p>
          <a:p>
            <a:pPr indent="0" lvl="0" marL="0" rtl="0" algn="l">
              <a:lnSpc>
                <a:spcPct val="150000"/>
              </a:lnSpc>
              <a:spcBef>
                <a:spcPts val="20"/>
              </a:spcBef>
              <a:spcAft>
                <a:spcPts val="20"/>
              </a:spcAft>
              <a:buClr>
                <a:schemeClr val="dk1"/>
              </a:buClr>
              <a:buSzPts val="1100"/>
              <a:buFont typeface="Arial"/>
              <a:buNone/>
            </a:pPr>
            <a:r>
              <a:rPr lang="en">
                <a:solidFill>
                  <a:schemeClr val="dk1"/>
                </a:solidFill>
                <a:latin typeface="Courier"/>
                <a:ea typeface="Courier"/>
                <a:cs typeface="Courier"/>
                <a:sym typeface="Courier"/>
              </a:rPr>
              <a:t>jvmToolchain</a:t>
            </a:r>
            <a:r>
              <a:rPr lang="en">
                <a:solidFill>
                  <a:schemeClr val="dk1"/>
                </a:solidFill>
                <a:latin typeface="Open Sans"/>
                <a:ea typeface="Open Sans"/>
                <a:cs typeface="Open Sans"/>
                <a:sym typeface="Open Sans"/>
              </a:rPr>
              <a:t> is a relatively new Gradle feature. It is not covered in this lecture, but it is worth checking out in your free time. </a:t>
            </a:r>
            <a:r>
              <a:rPr lang="en" u="sng">
                <a:solidFill>
                  <a:schemeClr val="hlink"/>
                </a:solidFill>
                <a:latin typeface="Open Sans"/>
                <a:ea typeface="Open Sans"/>
                <a:cs typeface="Open Sans"/>
                <a:sym typeface="Open Sans"/>
                <a:hlinkClick r:id="rId2"/>
              </a:rPr>
              <a:t>Link</a:t>
            </a:r>
            <a:endParaRPr>
              <a:latin typeface="Open Sans"/>
              <a:ea typeface="Open Sans"/>
              <a:cs typeface="Open Sans"/>
              <a:sym typeface="Open San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Code">
  <p:cSld name="CUSTOM_4">
    <p:spTree>
      <p:nvGrpSpPr>
        <p:cNvPr id="9" name="Shape 9"/>
        <p:cNvGrpSpPr/>
        <p:nvPr/>
      </p:nvGrpSpPr>
      <p:grpSpPr>
        <a:xfrm>
          <a:off x="0" y="0"/>
          <a:ext cx="0" cy="0"/>
          <a:chOff x="0" y="0"/>
          <a:chExt cx="0" cy="0"/>
        </a:xfrm>
      </p:grpSpPr>
      <p:sp>
        <p:nvSpPr>
          <p:cNvPr id="10" name="Google Shape;10;p2"/>
          <p:cNvSpPr txBox="1"/>
          <p:nvPr>
            <p:ph idx="1" type="body"/>
          </p:nvPr>
        </p:nvSpPr>
        <p:spPr>
          <a:xfrm>
            <a:off x="292608" y="1335024"/>
            <a:ext cx="8328900" cy="2377500"/>
          </a:xfrm>
          <a:prstGeom prst="rect">
            <a:avLst/>
          </a:prstGeom>
        </p:spPr>
        <p:txBody>
          <a:bodyPr anchorCtr="0" anchor="t" bIns="0" lIns="0" spcFirstLastPara="1" rIns="0" wrap="square" tIns="73150">
            <a:noAutofit/>
          </a:bodyPr>
          <a:lstStyle>
            <a:lvl1pPr indent="-317500" lvl="0" marL="457200" rtl="0">
              <a:spcBef>
                <a:spcPts val="0"/>
              </a:spcBef>
              <a:spcAft>
                <a:spcPts val="0"/>
              </a:spcAft>
              <a:buSzPts val="1400"/>
              <a:buFont typeface="JetBrains Mono"/>
              <a:buChar char="●"/>
              <a:defRPr>
                <a:latin typeface="JetBrains Mono"/>
                <a:ea typeface="JetBrains Mono"/>
                <a:cs typeface="JetBrains Mono"/>
                <a:sym typeface="JetBrains Mono"/>
              </a:defRPr>
            </a:lvl1pPr>
            <a:lvl2pPr indent="-317500" lvl="1" marL="914400" rtl="0">
              <a:spcBef>
                <a:spcPts val="600"/>
              </a:spcBef>
              <a:spcAft>
                <a:spcPts val="0"/>
              </a:spcAft>
              <a:buSzPts val="1400"/>
              <a:buFont typeface="JetBrains Mono"/>
              <a:buChar char="○"/>
              <a:defRPr>
                <a:latin typeface="JetBrains Mono"/>
                <a:ea typeface="JetBrains Mono"/>
                <a:cs typeface="JetBrains Mono"/>
                <a:sym typeface="JetBrains Mono"/>
              </a:defRPr>
            </a:lvl2pPr>
            <a:lvl3pPr indent="-317500" lvl="2" marL="1371600" rtl="0">
              <a:spcBef>
                <a:spcPts val="600"/>
              </a:spcBef>
              <a:spcAft>
                <a:spcPts val="0"/>
              </a:spcAft>
              <a:buSzPts val="1400"/>
              <a:buFont typeface="JetBrains Mono"/>
              <a:buChar char="■"/>
              <a:defRPr>
                <a:latin typeface="JetBrains Mono"/>
                <a:ea typeface="JetBrains Mono"/>
                <a:cs typeface="JetBrains Mono"/>
                <a:sym typeface="JetBrains Mono"/>
              </a:defRPr>
            </a:lvl3pPr>
            <a:lvl4pPr indent="-317500" lvl="3" marL="1828800" rtl="0">
              <a:spcBef>
                <a:spcPts val="600"/>
              </a:spcBef>
              <a:spcAft>
                <a:spcPts val="0"/>
              </a:spcAft>
              <a:buSzPts val="1400"/>
              <a:buFont typeface="JetBrains Mono"/>
              <a:buChar char="●"/>
              <a:defRPr>
                <a:latin typeface="JetBrains Mono"/>
                <a:ea typeface="JetBrains Mono"/>
                <a:cs typeface="JetBrains Mono"/>
                <a:sym typeface="JetBrains Mono"/>
              </a:defRPr>
            </a:lvl4pPr>
            <a:lvl5pPr indent="-317500" lvl="4" marL="2286000" rtl="0">
              <a:spcBef>
                <a:spcPts val="600"/>
              </a:spcBef>
              <a:spcAft>
                <a:spcPts val="0"/>
              </a:spcAft>
              <a:buSzPts val="1400"/>
              <a:buFont typeface="JetBrains Mono"/>
              <a:buChar char="○"/>
              <a:defRPr>
                <a:latin typeface="JetBrains Mono"/>
                <a:ea typeface="JetBrains Mono"/>
                <a:cs typeface="JetBrains Mono"/>
                <a:sym typeface="JetBrains Mono"/>
              </a:defRPr>
            </a:lvl5pPr>
            <a:lvl6pPr indent="-317500" lvl="5" marL="2743200" rtl="0">
              <a:spcBef>
                <a:spcPts val="600"/>
              </a:spcBef>
              <a:spcAft>
                <a:spcPts val="0"/>
              </a:spcAft>
              <a:buSzPts val="1400"/>
              <a:buFont typeface="JetBrains Mono"/>
              <a:buChar char="■"/>
              <a:defRPr>
                <a:latin typeface="JetBrains Mono"/>
                <a:ea typeface="JetBrains Mono"/>
                <a:cs typeface="JetBrains Mono"/>
                <a:sym typeface="JetBrains Mono"/>
              </a:defRPr>
            </a:lvl6pPr>
            <a:lvl7pPr indent="-317500" lvl="6" marL="3200400" rtl="0">
              <a:spcBef>
                <a:spcPts val="600"/>
              </a:spcBef>
              <a:spcAft>
                <a:spcPts val="0"/>
              </a:spcAft>
              <a:buSzPts val="1400"/>
              <a:buFont typeface="JetBrains Mono"/>
              <a:buChar char="●"/>
              <a:defRPr>
                <a:latin typeface="JetBrains Mono"/>
                <a:ea typeface="JetBrains Mono"/>
                <a:cs typeface="JetBrains Mono"/>
                <a:sym typeface="JetBrains Mono"/>
              </a:defRPr>
            </a:lvl7pPr>
            <a:lvl8pPr indent="-317500" lvl="7" marL="3657600" rtl="0">
              <a:spcBef>
                <a:spcPts val="600"/>
              </a:spcBef>
              <a:spcAft>
                <a:spcPts val="0"/>
              </a:spcAft>
              <a:buSzPts val="1400"/>
              <a:buFont typeface="JetBrains Mono"/>
              <a:buChar char="○"/>
              <a:defRPr>
                <a:latin typeface="JetBrains Mono"/>
                <a:ea typeface="JetBrains Mono"/>
                <a:cs typeface="JetBrains Mono"/>
                <a:sym typeface="JetBrains Mono"/>
              </a:defRPr>
            </a:lvl8pPr>
            <a:lvl9pPr indent="-317500" lvl="8" marL="4114800" rtl="0">
              <a:spcBef>
                <a:spcPts val="600"/>
              </a:spcBef>
              <a:spcAft>
                <a:spcPts val="600"/>
              </a:spcAft>
              <a:buSzPts val="1400"/>
              <a:buFont typeface="JetBrains Mono"/>
              <a:buChar char="■"/>
              <a:defRPr>
                <a:latin typeface="JetBrains Mono"/>
                <a:ea typeface="JetBrains Mono"/>
                <a:cs typeface="JetBrains Mono"/>
                <a:sym typeface="JetBrains Mono"/>
              </a:defRPr>
            </a:lvl9pPr>
          </a:lstStyle>
          <a:p/>
        </p:txBody>
      </p:sp>
      <p:sp>
        <p:nvSpPr>
          <p:cNvPr id="11" name="Google Shape;11;p2"/>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lvl1pPr lvl="0"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Lots of code">
  <p:cSld name="CUSTOM_4_1">
    <p:spTree>
      <p:nvGrpSpPr>
        <p:cNvPr id="12" name="Shape 12"/>
        <p:cNvGrpSpPr/>
        <p:nvPr/>
      </p:nvGrpSpPr>
      <p:grpSpPr>
        <a:xfrm>
          <a:off x="0" y="0"/>
          <a:ext cx="0" cy="0"/>
          <a:chOff x="0" y="0"/>
          <a:chExt cx="0" cy="0"/>
        </a:xfrm>
      </p:grpSpPr>
      <p:sp>
        <p:nvSpPr>
          <p:cNvPr id="13" name="Google Shape;13;p3"/>
          <p:cNvSpPr txBox="1"/>
          <p:nvPr>
            <p:ph idx="1" type="body"/>
          </p:nvPr>
        </p:nvSpPr>
        <p:spPr>
          <a:xfrm>
            <a:off x="292608" y="1335024"/>
            <a:ext cx="8326800" cy="2853000"/>
          </a:xfrm>
          <a:prstGeom prst="rect">
            <a:avLst/>
          </a:prstGeom>
        </p:spPr>
        <p:txBody>
          <a:bodyPr anchorCtr="0" anchor="t" bIns="0" lIns="0" spcFirstLastPara="1" rIns="0" wrap="square" tIns="73150">
            <a:noAutofit/>
          </a:bodyPr>
          <a:lstStyle>
            <a:lvl1pPr indent="-279400" lvl="0" marL="457200" rtl="0">
              <a:spcBef>
                <a:spcPts val="0"/>
              </a:spcBef>
              <a:spcAft>
                <a:spcPts val="0"/>
              </a:spcAft>
              <a:buSzPts val="800"/>
              <a:buFont typeface="JetBrains Mono"/>
              <a:buChar char="●"/>
              <a:defRPr sz="800">
                <a:latin typeface="JetBrains Mono"/>
                <a:ea typeface="JetBrains Mono"/>
                <a:cs typeface="JetBrains Mono"/>
                <a:sym typeface="JetBrains Mono"/>
              </a:defRPr>
            </a:lvl1pPr>
            <a:lvl2pPr indent="-279400" lvl="1" marL="914400" rtl="0">
              <a:spcBef>
                <a:spcPts val="600"/>
              </a:spcBef>
              <a:spcAft>
                <a:spcPts val="0"/>
              </a:spcAft>
              <a:buSzPts val="800"/>
              <a:buFont typeface="JetBrains Mono"/>
              <a:buChar char="○"/>
              <a:defRPr sz="800">
                <a:latin typeface="JetBrains Mono"/>
                <a:ea typeface="JetBrains Mono"/>
                <a:cs typeface="JetBrains Mono"/>
                <a:sym typeface="JetBrains Mono"/>
              </a:defRPr>
            </a:lvl2pPr>
            <a:lvl3pPr indent="-279400" lvl="2" marL="1371600" rtl="0">
              <a:spcBef>
                <a:spcPts val="600"/>
              </a:spcBef>
              <a:spcAft>
                <a:spcPts val="0"/>
              </a:spcAft>
              <a:buSzPts val="800"/>
              <a:buFont typeface="JetBrains Mono"/>
              <a:buChar char="■"/>
              <a:defRPr sz="800">
                <a:latin typeface="JetBrains Mono"/>
                <a:ea typeface="JetBrains Mono"/>
                <a:cs typeface="JetBrains Mono"/>
                <a:sym typeface="JetBrains Mono"/>
              </a:defRPr>
            </a:lvl3pPr>
            <a:lvl4pPr indent="-279400" lvl="3" marL="1828800" rtl="0">
              <a:spcBef>
                <a:spcPts val="600"/>
              </a:spcBef>
              <a:spcAft>
                <a:spcPts val="0"/>
              </a:spcAft>
              <a:buSzPts val="800"/>
              <a:buFont typeface="JetBrains Mono"/>
              <a:buChar char="●"/>
              <a:defRPr sz="800">
                <a:latin typeface="JetBrains Mono"/>
                <a:ea typeface="JetBrains Mono"/>
                <a:cs typeface="JetBrains Mono"/>
                <a:sym typeface="JetBrains Mono"/>
              </a:defRPr>
            </a:lvl4pPr>
            <a:lvl5pPr indent="-279400" lvl="4" marL="2286000" rtl="0">
              <a:spcBef>
                <a:spcPts val="600"/>
              </a:spcBef>
              <a:spcAft>
                <a:spcPts val="0"/>
              </a:spcAft>
              <a:buSzPts val="800"/>
              <a:buFont typeface="JetBrains Mono"/>
              <a:buChar char="○"/>
              <a:defRPr sz="800">
                <a:latin typeface="JetBrains Mono"/>
                <a:ea typeface="JetBrains Mono"/>
                <a:cs typeface="JetBrains Mono"/>
                <a:sym typeface="JetBrains Mono"/>
              </a:defRPr>
            </a:lvl5pPr>
            <a:lvl6pPr indent="-279400" lvl="5" marL="2743200" rtl="0">
              <a:spcBef>
                <a:spcPts val="600"/>
              </a:spcBef>
              <a:spcAft>
                <a:spcPts val="0"/>
              </a:spcAft>
              <a:buSzPts val="800"/>
              <a:buFont typeface="JetBrains Mono"/>
              <a:buChar char="■"/>
              <a:defRPr sz="800">
                <a:latin typeface="JetBrains Mono"/>
                <a:ea typeface="JetBrains Mono"/>
                <a:cs typeface="JetBrains Mono"/>
                <a:sym typeface="JetBrains Mono"/>
              </a:defRPr>
            </a:lvl6pPr>
            <a:lvl7pPr indent="-279400" lvl="6" marL="3200400" rtl="0">
              <a:spcBef>
                <a:spcPts val="600"/>
              </a:spcBef>
              <a:spcAft>
                <a:spcPts val="0"/>
              </a:spcAft>
              <a:buSzPts val="800"/>
              <a:buFont typeface="JetBrains Mono"/>
              <a:buChar char="●"/>
              <a:defRPr sz="800">
                <a:latin typeface="JetBrains Mono"/>
                <a:ea typeface="JetBrains Mono"/>
                <a:cs typeface="JetBrains Mono"/>
                <a:sym typeface="JetBrains Mono"/>
              </a:defRPr>
            </a:lvl7pPr>
            <a:lvl8pPr indent="-279400" lvl="7" marL="3657600" rtl="0">
              <a:spcBef>
                <a:spcPts val="600"/>
              </a:spcBef>
              <a:spcAft>
                <a:spcPts val="0"/>
              </a:spcAft>
              <a:buSzPts val="800"/>
              <a:buFont typeface="JetBrains Mono"/>
              <a:buChar char="○"/>
              <a:defRPr sz="800">
                <a:latin typeface="JetBrains Mono"/>
                <a:ea typeface="JetBrains Mono"/>
                <a:cs typeface="JetBrains Mono"/>
                <a:sym typeface="JetBrains Mono"/>
              </a:defRPr>
            </a:lvl8pPr>
            <a:lvl9pPr indent="-279400" lvl="8" marL="4114800" rtl="0">
              <a:spcBef>
                <a:spcPts val="600"/>
              </a:spcBef>
              <a:spcAft>
                <a:spcPts val="600"/>
              </a:spcAft>
              <a:buSzPts val="800"/>
              <a:buFont typeface="JetBrains Mono"/>
              <a:buChar char="■"/>
              <a:defRPr sz="800">
                <a:latin typeface="JetBrains Mono"/>
                <a:ea typeface="JetBrains Mono"/>
                <a:cs typeface="JetBrains Mono"/>
                <a:sym typeface="JetBrains Mono"/>
              </a:defRPr>
            </a:lvl9pPr>
          </a:lstStyle>
          <a:p/>
        </p:txBody>
      </p:sp>
      <p:sp>
        <p:nvSpPr>
          <p:cNvPr id="14" name="Google Shape;14;p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lvl1pPr lvl="0"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 Main point">
  <p:cSld name="CUSTOM_5">
    <p:spTree>
      <p:nvGrpSpPr>
        <p:cNvPr id="15" name="Shape 15"/>
        <p:cNvGrpSpPr/>
        <p:nvPr/>
      </p:nvGrpSpPr>
      <p:grpSpPr>
        <a:xfrm>
          <a:off x="0" y="0"/>
          <a:ext cx="0" cy="0"/>
          <a:chOff x="0" y="0"/>
          <a:chExt cx="0" cy="0"/>
        </a:xfrm>
      </p:grpSpPr>
      <p:sp>
        <p:nvSpPr>
          <p:cNvPr id="16" name="Google Shape;16;p4"/>
          <p:cNvSpPr txBox="1"/>
          <p:nvPr>
            <p:ph type="title"/>
          </p:nvPr>
        </p:nvSpPr>
        <p:spPr>
          <a:xfrm>
            <a:off x="411475" y="1626682"/>
            <a:ext cx="8321100" cy="1664400"/>
          </a:xfrm>
          <a:prstGeom prst="rect">
            <a:avLst/>
          </a:prstGeom>
        </p:spPr>
        <p:txBody>
          <a:bodyPr anchorCtr="0" anchor="ctr" bIns="91425" lIns="0" spcFirstLastPara="1" rIns="0" wrap="square" tIns="91425">
            <a:noAutofit/>
          </a:bodyPr>
          <a:lstStyle>
            <a:lvl1pPr lvl="0" algn="ctr">
              <a:spcBef>
                <a:spcPts val="0"/>
              </a:spcBef>
              <a:spcAft>
                <a:spcPts val="0"/>
              </a:spcAft>
              <a:buSzPts val="3300"/>
              <a:buNone/>
              <a:defRPr/>
            </a:lvl1pPr>
            <a:lvl2pPr lvl="1" algn="ctr">
              <a:spcBef>
                <a:spcPts val="0"/>
              </a:spcBef>
              <a:spcAft>
                <a:spcPts val="0"/>
              </a:spcAft>
              <a:buSzPts val="3300"/>
              <a:buNone/>
              <a:defRPr/>
            </a:lvl2pPr>
            <a:lvl3pPr lvl="2" algn="ctr">
              <a:spcBef>
                <a:spcPts val="0"/>
              </a:spcBef>
              <a:spcAft>
                <a:spcPts val="0"/>
              </a:spcAft>
              <a:buSzPts val="3300"/>
              <a:buNone/>
              <a:defRPr/>
            </a:lvl3pPr>
            <a:lvl4pPr lvl="3" algn="ctr">
              <a:spcBef>
                <a:spcPts val="0"/>
              </a:spcBef>
              <a:spcAft>
                <a:spcPts val="0"/>
              </a:spcAft>
              <a:buSzPts val="3300"/>
              <a:buNone/>
              <a:defRPr/>
            </a:lvl4pPr>
            <a:lvl5pPr lvl="4" algn="ctr">
              <a:spcBef>
                <a:spcPts val="0"/>
              </a:spcBef>
              <a:spcAft>
                <a:spcPts val="0"/>
              </a:spcAft>
              <a:buSzPts val="3300"/>
              <a:buNone/>
              <a:defRPr/>
            </a:lvl5pPr>
            <a:lvl6pPr lvl="5" algn="ctr">
              <a:spcBef>
                <a:spcPts val="0"/>
              </a:spcBef>
              <a:spcAft>
                <a:spcPts val="0"/>
              </a:spcAft>
              <a:buSzPts val="3300"/>
              <a:buNone/>
              <a:defRPr/>
            </a:lvl6pPr>
            <a:lvl7pPr lvl="6" algn="ctr">
              <a:spcBef>
                <a:spcPts val="0"/>
              </a:spcBef>
              <a:spcAft>
                <a:spcPts val="0"/>
              </a:spcAft>
              <a:buSzPts val="3300"/>
              <a:buNone/>
              <a:defRPr/>
            </a:lvl7pPr>
            <a:lvl8pPr lvl="7" algn="ctr">
              <a:spcBef>
                <a:spcPts val="0"/>
              </a:spcBef>
              <a:spcAft>
                <a:spcPts val="0"/>
              </a:spcAft>
              <a:buSzPts val="3300"/>
              <a:buNone/>
              <a:defRPr/>
            </a:lvl8pPr>
            <a:lvl9pPr lvl="8" algn="ctr">
              <a:spcBef>
                <a:spcPts val="0"/>
              </a:spcBef>
              <a:spcAft>
                <a:spcPts val="0"/>
              </a:spcAft>
              <a:buSzPts val="33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 Text slide">
  <p:cSld name="CUSTOM_7_1">
    <p:spTree>
      <p:nvGrpSpPr>
        <p:cNvPr id="17" name="Shape 17"/>
        <p:cNvGrpSpPr/>
        <p:nvPr/>
      </p:nvGrpSpPr>
      <p:grpSpPr>
        <a:xfrm>
          <a:off x="0" y="0"/>
          <a:ext cx="0" cy="0"/>
          <a:chOff x="0" y="0"/>
          <a:chExt cx="0" cy="0"/>
        </a:xfrm>
      </p:grpSpPr>
      <p:sp>
        <p:nvSpPr>
          <p:cNvPr id="18" name="Google Shape;18;p5"/>
          <p:cNvSpPr txBox="1"/>
          <p:nvPr>
            <p:ph idx="1" type="body"/>
          </p:nvPr>
        </p:nvSpPr>
        <p:spPr>
          <a:xfrm>
            <a:off x="292600" y="292598"/>
            <a:ext cx="8328900" cy="4485900"/>
          </a:xfrm>
          <a:prstGeom prst="rect">
            <a:avLst/>
          </a:prstGeom>
        </p:spPr>
        <p:txBody>
          <a:bodyPr anchorCtr="0" anchor="t" bIns="0" lIns="0" spcFirstLastPara="1" rIns="0" wrap="square" tIns="73150">
            <a:noAutofit/>
          </a:bodyPr>
          <a:lstStyle>
            <a:lvl1pPr indent="-317500" lvl="0" marL="457200" rtl="0">
              <a:spcBef>
                <a:spcPts val="0"/>
              </a:spcBef>
              <a:spcAft>
                <a:spcPts val="0"/>
              </a:spcAft>
              <a:buSzPts val="1400"/>
              <a:buChar char="●"/>
              <a:defRPr/>
            </a:lvl1pPr>
            <a:lvl2pPr indent="-317500" lvl="1" marL="914400" rtl="0">
              <a:spcBef>
                <a:spcPts val="600"/>
              </a:spcBef>
              <a:spcAft>
                <a:spcPts val="0"/>
              </a:spcAft>
              <a:buSzPts val="1400"/>
              <a:buChar char="○"/>
              <a:defRPr/>
            </a:lvl2pPr>
            <a:lvl3pPr indent="-317500" lvl="2" marL="1371600" rtl="0">
              <a:spcBef>
                <a:spcPts val="600"/>
              </a:spcBef>
              <a:spcAft>
                <a:spcPts val="0"/>
              </a:spcAft>
              <a:buSzPts val="1400"/>
              <a:buChar char="■"/>
              <a:defRPr/>
            </a:lvl3pPr>
            <a:lvl4pPr indent="-317500" lvl="3" marL="1828800" rtl="0">
              <a:spcBef>
                <a:spcPts val="600"/>
              </a:spcBef>
              <a:spcAft>
                <a:spcPts val="0"/>
              </a:spcAft>
              <a:buSzPts val="1400"/>
              <a:buChar char="●"/>
              <a:defRPr/>
            </a:lvl4pPr>
            <a:lvl5pPr indent="-317500" lvl="4" marL="2286000" rtl="0">
              <a:spcBef>
                <a:spcPts val="600"/>
              </a:spcBef>
              <a:spcAft>
                <a:spcPts val="0"/>
              </a:spcAft>
              <a:buSzPts val="1400"/>
              <a:buChar char="○"/>
              <a:defRPr/>
            </a:lvl5pPr>
            <a:lvl6pPr indent="-317500" lvl="5" marL="2743200" rtl="0">
              <a:spcBef>
                <a:spcPts val="600"/>
              </a:spcBef>
              <a:spcAft>
                <a:spcPts val="0"/>
              </a:spcAft>
              <a:buSzPts val="1400"/>
              <a:buChar char="■"/>
              <a:defRPr/>
            </a:lvl6pPr>
            <a:lvl7pPr indent="-317500" lvl="6" marL="3200400" rtl="0">
              <a:spcBef>
                <a:spcPts val="600"/>
              </a:spcBef>
              <a:spcAft>
                <a:spcPts val="0"/>
              </a:spcAft>
              <a:buSzPts val="1400"/>
              <a:buChar char="●"/>
              <a:defRPr/>
            </a:lvl7pPr>
            <a:lvl8pPr indent="-317500" lvl="7" marL="3657600" rtl="0">
              <a:spcBef>
                <a:spcPts val="600"/>
              </a:spcBef>
              <a:spcAft>
                <a:spcPts val="0"/>
              </a:spcAft>
              <a:buSzPts val="1400"/>
              <a:buChar char="○"/>
              <a:defRPr/>
            </a:lvl8pPr>
            <a:lvl9pPr indent="-317500" lvl="8" marL="4114800" rtl="0">
              <a:spcBef>
                <a:spcPts val="600"/>
              </a:spcBef>
              <a:spcAft>
                <a:spcPts val="600"/>
              </a:spcAft>
              <a:buSzPts val="14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000000"/>
        </a:solidFill>
      </p:bgPr>
    </p:bg>
    <p:spTree>
      <p:nvGrpSpPr>
        <p:cNvPr id="19" name="Shape 19"/>
        <p:cNvGrpSpPr/>
        <p:nvPr/>
      </p:nvGrpSpPr>
      <p:grpSpPr>
        <a:xfrm>
          <a:off x="0" y="0"/>
          <a:ext cx="0" cy="0"/>
          <a:chOff x="0" y="0"/>
          <a:chExt cx="0" cy="0"/>
        </a:xfrm>
      </p:grpSpPr>
      <p:sp>
        <p:nvSpPr>
          <p:cNvPr id="20" name="Google Shape;20;p6"/>
          <p:cNvSpPr txBox="1"/>
          <p:nvPr>
            <p:ph idx="12" type="sldNum"/>
          </p:nvPr>
        </p:nvSpPr>
        <p:spPr>
          <a:xfrm>
            <a:off x="8472458" y="4663217"/>
            <a:ext cx="548700" cy="393600"/>
          </a:xfrm>
          <a:prstGeom prst="rect">
            <a:avLst/>
          </a:prstGeom>
        </p:spPr>
        <p:txBody>
          <a:bodyPr anchorCtr="0" anchor="ctr" bIns="91425" lIns="0" spcFirstLastPara="1" rIns="0"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21" name="Google Shape;21;p6"/>
          <p:cNvPicPr preferRelativeResize="0"/>
          <p:nvPr/>
        </p:nvPicPr>
        <p:blipFill rotWithShape="1">
          <a:blip r:embed="rId2">
            <a:alphaModFix/>
          </a:blip>
          <a:srcRect b="20590" l="25105" r="1077" t="18582"/>
          <a:stretch/>
        </p:blipFill>
        <p:spPr>
          <a:xfrm rot="-720009">
            <a:off x="4471046" y="-44961"/>
            <a:ext cx="5499357" cy="4533268"/>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 Text and header 1">
  <p:cSld name="CUSTOM_7_2">
    <p:spTree>
      <p:nvGrpSpPr>
        <p:cNvPr id="22" name="Shape 22"/>
        <p:cNvGrpSpPr/>
        <p:nvPr/>
      </p:nvGrpSpPr>
      <p:grpSpPr>
        <a:xfrm>
          <a:off x="0" y="0"/>
          <a:ext cx="0" cy="0"/>
          <a:chOff x="0" y="0"/>
          <a:chExt cx="0" cy="0"/>
        </a:xfrm>
      </p:grpSpPr>
      <p:sp>
        <p:nvSpPr>
          <p:cNvPr id="23" name="Google Shape;23;p7"/>
          <p:cNvSpPr txBox="1"/>
          <p:nvPr>
            <p:ph idx="1" type="body"/>
          </p:nvPr>
        </p:nvSpPr>
        <p:spPr>
          <a:xfrm>
            <a:off x="292608" y="1335024"/>
            <a:ext cx="8328900" cy="2395800"/>
          </a:xfrm>
          <a:prstGeom prst="rect">
            <a:avLst/>
          </a:prstGeom>
        </p:spPr>
        <p:txBody>
          <a:bodyPr anchorCtr="0" anchor="t" bIns="0" lIns="0" spcFirstLastPara="1" rIns="0" wrap="square" tIns="73150">
            <a:noAutofit/>
          </a:bodyPr>
          <a:lstStyle>
            <a:lvl1pPr indent="-317500" lvl="0" marL="457200" rtl="0">
              <a:spcBef>
                <a:spcPts val="0"/>
              </a:spcBef>
              <a:spcAft>
                <a:spcPts val="0"/>
              </a:spcAft>
              <a:buSzPts val="1400"/>
              <a:buChar char="●"/>
              <a:defRPr/>
            </a:lvl1pPr>
            <a:lvl2pPr indent="-317500" lvl="1" marL="914400" rtl="0">
              <a:spcBef>
                <a:spcPts val="600"/>
              </a:spcBef>
              <a:spcAft>
                <a:spcPts val="0"/>
              </a:spcAft>
              <a:buSzPts val="1400"/>
              <a:buChar char="○"/>
              <a:defRPr/>
            </a:lvl2pPr>
            <a:lvl3pPr indent="-317500" lvl="2" marL="1371600" rtl="0">
              <a:spcBef>
                <a:spcPts val="600"/>
              </a:spcBef>
              <a:spcAft>
                <a:spcPts val="0"/>
              </a:spcAft>
              <a:buSzPts val="1400"/>
              <a:buChar char="■"/>
              <a:defRPr/>
            </a:lvl3pPr>
            <a:lvl4pPr indent="-317500" lvl="3" marL="1828800" rtl="0">
              <a:spcBef>
                <a:spcPts val="600"/>
              </a:spcBef>
              <a:spcAft>
                <a:spcPts val="0"/>
              </a:spcAft>
              <a:buSzPts val="1400"/>
              <a:buChar char="●"/>
              <a:defRPr/>
            </a:lvl4pPr>
            <a:lvl5pPr indent="-317500" lvl="4" marL="2286000" rtl="0">
              <a:spcBef>
                <a:spcPts val="600"/>
              </a:spcBef>
              <a:spcAft>
                <a:spcPts val="0"/>
              </a:spcAft>
              <a:buSzPts val="1400"/>
              <a:buChar char="○"/>
              <a:defRPr/>
            </a:lvl5pPr>
            <a:lvl6pPr indent="-317500" lvl="5" marL="2743200" rtl="0">
              <a:spcBef>
                <a:spcPts val="600"/>
              </a:spcBef>
              <a:spcAft>
                <a:spcPts val="0"/>
              </a:spcAft>
              <a:buSzPts val="1400"/>
              <a:buChar char="■"/>
              <a:defRPr/>
            </a:lvl6pPr>
            <a:lvl7pPr indent="-317500" lvl="6" marL="3200400" rtl="0">
              <a:spcBef>
                <a:spcPts val="600"/>
              </a:spcBef>
              <a:spcAft>
                <a:spcPts val="0"/>
              </a:spcAft>
              <a:buSzPts val="1400"/>
              <a:buChar char="●"/>
              <a:defRPr/>
            </a:lvl7pPr>
            <a:lvl8pPr indent="-317500" lvl="7" marL="3657600" rtl="0">
              <a:spcBef>
                <a:spcPts val="600"/>
              </a:spcBef>
              <a:spcAft>
                <a:spcPts val="0"/>
              </a:spcAft>
              <a:buSzPts val="1400"/>
              <a:buChar char="○"/>
              <a:defRPr/>
            </a:lvl8pPr>
            <a:lvl9pPr indent="-317500" lvl="8" marL="4114800" rtl="0">
              <a:spcBef>
                <a:spcPts val="600"/>
              </a:spcBef>
              <a:spcAft>
                <a:spcPts val="600"/>
              </a:spcAft>
              <a:buSzPts val="1400"/>
              <a:buChar char="■"/>
              <a:defRPr/>
            </a:lvl9pPr>
          </a:lstStyle>
          <a:p/>
        </p:txBody>
      </p:sp>
      <p:sp>
        <p:nvSpPr>
          <p:cNvPr id="24" name="Google Shape;24;p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lvl1pPr lvl="0"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25" name="Shape 25"/>
        <p:cNvGrpSpPr/>
        <p:nvPr/>
      </p:nvGrpSpPr>
      <p:grpSpPr>
        <a:xfrm>
          <a:off x="0" y="0"/>
          <a:ext cx="0" cy="0"/>
          <a:chOff x="0" y="0"/>
          <a:chExt cx="0" cy="0"/>
        </a:xfrm>
      </p:grpSpPr>
      <p:sp>
        <p:nvSpPr>
          <p:cNvPr id="26" name="Google Shape;26;p8"/>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27" name="Google Shape;27;p8"/>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8" name="Google Shape;28;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 name="Shape 29"/>
        <p:cNvGrpSpPr/>
        <p:nvPr/>
      </p:nvGrpSpPr>
      <p:grpSpPr>
        <a:xfrm>
          <a:off x="0" y="0"/>
          <a:ext cx="0" cy="0"/>
          <a:chOff x="0" y="0"/>
          <a:chExt cx="0" cy="0"/>
        </a:xfrm>
      </p:grpSpPr>
      <p:sp>
        <p:nvSpPr>
          <p:cNvPr id="30" name="Google Shape;3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
        <p:nvSpPr>
          <p:cNvPr id="31" name="Google Shape;31;p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lvl1pPr lvl="0"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
        <p:nvSpPr>
          <p:cNvPr id="32" name="Google Shape;32;p9"/>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lvl1pPr indent="-317500" lvl="0" marL="457200" rtl="0">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1pPr>
            <a:lvl2pPr indent="-317500" lvl="1" marL="9144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2pPr>
            <a:lvl3pPr indent="-317500" lvl="2" marL="13716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3pPr>
            <a:lvl4pPr indent="-317500" lvl="3" marL="18288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4pPr>
            <a:lvl5pPr indent="-317500" lvl="4" marL="22860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5pPr>
            <a:lvl6pPr indent="-317500" lvl="5" marL="27432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6pPr>
            <a:lvl7pPr indent="-317500" lvl="6" marL="32004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7pPr>
            <a:lvl8pPr indent="-317500" lvl="7" marL="36576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8pPr>
            <a:lvl9pPr indent="-317500" lvl="8" marL="4114800" rtl="0">
              <a:lnSpc>
                <a:spcPct val="115000"/>
              </a:lnSpc>
              <a:spcBef>
                <a:spcPts val="600"/>
              </a:spcBef>
              <a:spcAft>
                <a:spcPts val="600"/>
              </a:spcAft>
              <a:buClr>
                <a:schemeClr val="dk1"/>
              </a:buClr>
              <a:buSzPts val="1400"/>
              <a:buFont typeface="Open Sans"/>
              <a:buChar char="■"/>
              <a:defRPr sz="1400">
                <a:solidFill>
                  <a:schemeClr val="dk1"/>
                </a:solidFill>
                <a:latin typeface="Open Sans"/>
                <a:ea typeface="Open Sans"/>
                <a:cs typeface="Open Sans"/>
                <a:sym typeface="Open Sans"/>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Lots of code 1">
  <p:cSld name="CUSTOM_4_1_1">
    <p:spTree>
      <p:nvGrpSpPr>
        <p:cNvPr id="33" name="Shape 33"/>
        <p:cNvGrpSpPr/>
        <p:nvPr/>
      </p:nvGrpSpPr>
      <p:grpSpPr>
        <a:xfrm>
          <a:off x="0" y="0"/>
          <a:ext cx="0" cy="0"/>
          <a:chOff x="0" y="0"/>
          <a:chExt cx="0" cy="0"/>
        </a:xfrm>
      </p:grpSpPr>
      <p:sp>
        <p:nvSpPr>
          <p:cNvPr id="34" name="Google Shape;34;p10"/>
          <p:cNvSpPr txBox="1"/>
          <p:nvPr>
            <p:ph idx="1" type="body"/>
          </p:nvPr>
        </p:nvSpPr>
        <p:spPr>
          <a:xfrm>
            <a:off x="292608" y="1335024"/>
            <a:ext cx="8326800" cy="2853000"/>
          </a:xfrm>
          <a:prstGeom prst="rect">
            <a:avLst/>
          </a:prstGeom>
          <a:noFill/>
          <a:ln>
            <a:noFill/>
          </a:ln>
        </p:spPr>
        <p:txBody>
          <a:bodyPr anchorCtr="0" anchor="t" bIns="0" lIns="0" spcFirstLastPara="1" rIns="0" wrap="square" tIns="73150">
            <a:noAutofit/>
          </a:bodyPr>
          <a:lstStyle>
            <a:lvl1pPr indent="-279400" lvl="0" marL="457200" algn="l">
              <a:lnSpc>
                <a:spcPct val="115000"/>
              </a:lnSpc>
              <a:spcBef>
                <a:spcPts val="0"/>
              </a:spcBef>
              <a:spcAft>
                <a:spcPts val="0"/>
              </a:spcAft>
              <a:buSzPts val="800"/>
              <a:buFont typeface="JetBrains Mono"/>
              <a:buChar char="●"/>
              <a:defRPr sz="800">
                <a:latin typeface="JetBrains Mono"/>
                <a:ea typeface="JetBrains Mono"/>
                <a:cs typeface="JetBrains Mono"/>
                <a:sym typeface="JetBrains Mono"/>
              </a:defRPr>
            </a:lvl1pPr>
            <a:lvl2pPr indent="-279400" lvl="1" marL="91440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2pPr>
            <a:lvl3pPr indent="-279400" lvl="2" marL="137160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3pPr>
            <a:lvl4pPr indent="-279400" lvl="3" marL="182880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4pPr>
            <a:lvl5pPr indent="-279400" lvl="4" marL="228600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5pPr>
            <a:lvl6pPr indent="-279400" lvl="5" marL="274320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6pPr>
            <a:lvl7pPr indent="-279400" lvl="6" marL="320040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7pPr>
            <a:lvl8pPr indent="-279400" lvl="7" marL="365760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8pPr>
            <a:lvl9pPr indent="-279400" lvl="8" marL="4114800" algn="l">
              <a:lnSpc>
                <a:spcPct val="115000"/>
              </a:lnSpc>
              <a:spcBef>
                <a:spcPts val="600"/>
              </a:spcBef>
              <a:spcAft>
                <a:spcPts val="600"/>
              </a:spcAft>
              <a:buSzPts val="800"/>
              <a:buFont typeface="JetBrains Mono"/>
              <a:buChar char="■"/>
              <a:defRPr sz="800">
                <a:latin typeface="JetBrains Mono"/>
                <a:ea typeface="JetBrains Mono"/>
                <a:cs typeface="JetBrains Mono"/>
                <a:sym typeface="JetBrains Mono"/>
              </a:defRPr>
            </a:lvl9pPr>
          </a:lstStyle>
          <a:p/>
        </p:txBody>
      </p:sp>
      <p:sp>
        <p:nvSpPr>
          <p:cNvPr id="35" name="Google Shape;35;p10"/>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lvl1pPr lv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lvl1pPr lv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
        <p:nvSpPr>
          <p:cNvPr id="7" name="Google Shape;7;p1"/>
          <p:cNvSpPr txBox="1"/>
          <p:nvPr>
            <p:ph idx="1" type="body"/>
          </p:nvPr>
        </p:nvSpPr>
        <p:spPr>
          <a:xfrm>
            <a:off x="292608" y="1335024"/>
            <a:ext cx="8419800" cy="2615400"/>
          </a:xfrm>
          <a:prstGeom prst="rect">
            <a:avLst/>
          </a:prstGeom>
          <a:noFill/>
          <a:ln>
            <a:noFill/>
          </a:ln>
        </p:spPr>
        <p:txBody>
          <a:bodyPr anchorCtr="0" anchor="t" bIns="0" lIns="0" spcFirstLastPara="1" rIns="0" wrap="square" tIns="73150">
            <a:noAutofit/>
          </a:bodyPr>
          <a:lstStyle>
            <a:lvl1pPr indent="-317500" lvl="0" marL="457200">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1pPr>
            <a:lvl2pPr indent="-317500" lvl="1" marL="9144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2pPr>
            <a:lvl3pPr indent="-317500" lvl="2" marL="13716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3pPr>
            <a:lvl4pPr indent="-317500" lvl="3" marL="18288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4pPr>
            <a:lvl5pPr indent="-317500" lvl="4" marL="22860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5pPr>
            <a:lvl6pPr indent="-317500" lvl="5" marL="27432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6pPr>
            <a:lvl7pPr indent="-317500" lvl="6" marL="32004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7pPr>
            <a:lvl8pPr indent="-317500" lvl="7" marL="36576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8pPr>
            <a:lvl9pPr indent="-317500" lvl="8" marL="4114800">
              <a:lnSpc>
                <a:spcPct val="115000"/>
              </a:lnSpc>
              <a:spcBef>
                <a:spcPts val="600"/>
              </a:spcBef>
              <a:spcAft>
                <a:spcPts val="600"/>
              </a:spcAft>
              <a:buClr>
                <a:schemeClr val="dk1"/>
              </a:buClr>
              <a:buSzPts val="1400"/>
              <a:buFont typeface="Open Sans"/>
              <a:buChar char="■"/>
              <a:defRPr sz="1400">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183880" y="4114800"/>
            <a:ext cx="548700" cy="393600"/>
          </a:xfrm>
          <a:prstGeom prst="rect">
            <a:avLst/>
          </a:prstGeom>
          <a:noFill/>
          <a:ln>
            <a:noFill/>
          </a:ln>
        </p:spPr>
        <p:txBody>
          <a:bodyPr anchorCtr="0" anchor="ctr" bIns="91425" lIns="0" spcFirstLastPara="1" rIns="0"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432">
          <p15:clr>
            <a:srgbClr val="EA4335"/>
          </p15:clr>
        </p15:guide>
        <p15:guide id="2" pos="259">
          <p15:clr>
            <a:srgbClr val="EA4335"/>
          </p15:clr>
        </p15:guide>
        <p15:guide id="3" pos="1037">
          <p15:clr>
            <a:srgbClr val="EA4335"/>
          </p15:clr>
        </p15:guide>
        <p15:guide id="4" pos="1152">
          <p15:clr>
            <a:srgbClr val="EA4335"/>
          </p15:clr>
        </p15:guide>
        <p15:guide id="5" pos="1930">
          <p15:clr>
            <a:srgbClr val="EA4335"/>
          </p15:clr>
        </p15:guide>
        <p15:guide id="6" pos="2045">
          <p15:clr>
            <a:srgbClr val="EA4335"/>
          </p15:clr>
        </p15:guide>
        <p15:guide id="7" pos="2822">
          <p15:clr>
            <a:srgbClr val="EA4335"/>
          </p15:clr>
        </p15:guide>
        <p15:guide id="8" pos="2938">
          <p15:clr>
            <a:srgbClr val="EA4335"/>
          </p15:clr>
        </p15:guide>
        <p15:guide id="9" pos="3715">
          <p15:clr>
            <a:srgbClr val="EA4335"/>
          </p15:clr>
        </p15:guide>
        <p15:guide id="10" pos="3830">
          <p15:clr>
            <a:srgbClr val="EA4335"/>
          </p15:clr>
        </p15:guide>
        <p15:guide id="11" pos="4608">
          <p15:clr>
            <a:srgbClr val="EA4335"/>
          </p15:clr>
        </p15:guide>
        <p15:guide id="12" pos="4723">
          <p15:clr>
            <a:srgbClr val="EA4335"/>
          </p15:clr>
        </p15:guide>
        <p15:guide id="13" pos="5501">
          <p15:clr>
            <a:srgbClr val="EA4335"/>
          </p15:clr>
        </p15:guide>
        <p15:guide id="14" orient="horz" pos="582">
          <p15:clr>
            <a:srgbClr val="EA4335"/>
          </p15:clr>
        </p15:guide>
        <p15:guide id="15" orient="horz" pos="732">
          <p15:clr>
            <a:srgbClr val="EA4335"/>
          </p15:clr>
        </p15:guide>
        <p15:guide id="16" orient="horz" pos="881">
          <p15:clr>
            <a:srgbClr val="EA4335"/>
          </p15:clr>
        </p15:guide>
        <p15:guide id="17" orient="horz" pos="1031">
          <p15:clr>
            <a:srgbClr val="EA4335"/>
          </p15:clr>
        </p15:guide>
        <p15:guide id="18" orient="horz" pos="1181">
          <p15:clr>
            <a:srgbClr val="EA4335"/>
          </p15:clr>
        </p15:guide>
        <p15:guide id="19" orient="horz" pos="1331">
          <p15:clr>
            <a:srgbClr val="EA4335"/>
          </p15:clr>
        </p15:guide>
        <p15:guide id="20" orient="horz" pos="1480">
          <p15:clr>
            <a:srgbClr val="EA4335"/>
          </p15:clr>
        </p15:guide>
        <p15:guide id="21" orient="horz" pos="1630">
          <p15:clr>
            <a:srgbClr val="EA4335"/>
          </p15:clr>
        </p15:guide>
        <p15:guide id="22" orient="horz" pos="1780">
          <p15:clr>
            <a:srgbClr val="EA4335"/>
          </p15:clr>
        </p15:guide>
        <p15:guide id="23" orient="horz" pos="1930">
          <p15:clr>
            <a:srgbClr val="EA4335"/>
          </p15:clr>
        </p15:guide>
        <p15:guide id="24" orient="horz" pos="2079">
          <p15:clr>
            <a:srgbClr val="EA4335"/>
          </p15:clr>
        </p15:guide>
        <p15:guide id="25" orient="horz" pos="2229">
          <p15:clr>
            <a:srgbClr val="EA4335"/>
          </p15:clr>
        </p15:guide>
        <p15:guide id="26" orient="horz" pos="2379">
          <p15:clr>
            <a:srgbClr val="EA4335"/>
          </p15:clr>
        </p15:guide>
        <p15:guide id="27" orient="horz" pos="2529">
          <p15:clr>
            <a:srgbClr val="EA4335"/>
          </p15:clr>
        </p15:guide>
        <p15:guide id="28" orient="horz" pos="2678">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hyperlink" Target="https://twitter.com/kotli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9.xml"/><Relationship Id="rId3" Type="http://schemas.openxmlformats.org/officeDocument/2006/relationships/hyperlink" Target="https://docs.gradle.org/current/userguide/command_line_interface.html#command_line_interface" TargetMode="External"/><Relationship Id="rId4" Type="http://schemas.openxmlformats.org/officeDocument/2006/relationships/hyperlink" Target="https://docs.gradle.org/current/userguide/build_environment.html#sec:gradle_configuration_properties" TargetMode="External"/><Relationship Id="rId5" Type="http://schemas.openxmlformats.org/officeDocument/2006/relationships/hyperlink" Target="https://docs.gradle.org/current/userguide/build_environment.html#sec:gradle_environment_variable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hyperlink" Target="https://twitter.com/kotli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hyperlink" Target="https://search.maven.org/" TargetMode="Externa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hyperlink" Target="http://www.w3.org/2001/XMLSchema-instance"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hyperlink" Target="https://plugins.gradle.org/plugin/cc.heirloom.cobol" TargetMode="External"/><Relationship Id="rId4" Type="http://schemas.openxmlformats.org/officeDocument/2006/relationships/hyperlink" Target="https://docs.gradle.org/current/userguide/what_is_gradle.html" TargetMode="External"/><Relationship Id="rId5"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 name="Shape 39"/>
        <p:cNvGrpSpPr/>
        <p:nvPr/>
      </p:nvGrpSpPr>
      <p:grpSpPr>
        <a:xfrm>
          <a:off x="0" y="0"/>
          <a:ext cx="0" cy="0"/>
          <a:chOff x="0" y="0"/>
          <a:chExt cx="0" cy="0"/>
        </a:xfrm>
      </p:grpSpPr>
      <p:sp>
        <p:nvSpPr>
          <p:cNvPr id="40" name="Google Shape;40;p11"/>
          <p:cNvSpPr txBox="1"/>
          <p:nvPr/>
        </p:nvSpPr>
        <p:spPr>
          <a:xfrm>
            <a:off x="878849" y="1003425"/>
            <a:ext cx="3967800" cy="1907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4800">
                <a:solidFill>
                  <a:srgbClr val="FFFFFF"/>
                </a:solidFill>
                <a:latin typeface="Inter"/>
                <a:ea typeface="Inter"/>
                <a:cs typeface="Inter"/>
                <a:sym typeface="Inter"/>
              </a:rPr>
              <a:t>Build Systems</a:t>
            </a:r>
            <a:endParaRPr sz="4800">
              <a:solidFill>
                <a:srgbClr val="FFFFFF"/>
              </a:solidFill>
              <a:latin typeface="Inter"/>
              <a:ea typeface="Inter"/>
              <a:cs typeface="Inter"/>
              <a:sym typeface="Inter"/>
            </a:endParaRPr>
          </a:p>
        </p:txBody>
      </p:sp>
      <p:pic>
        <p:nvPicPr>
          <p:cNvPr id="41" name="Google Shape;41;p11"/>
          <p:cNvPicPr preferRelativeResize="0"/>
          <p:nvPr/>
        </p:nvPicPr>
        <p:blipFill>
          <a:blip r:embed="rId3">
            <a:alphaModFix/>
          </a:blip>
          <a:stretch>
            <a:fillRect/>
          </a:stretch>
        </p:blipFill>
        <p:spPr>
          <a:xfrm>
            <a:off x="315075" y="332279"/>
            <a:ext cx="596400" cy="298200"/>
          </a:xfrm>
          <a:prstGeom prst="rect">
            <a:avLst/>
          </a:prstGeom>
          <a:noFill/>
          <a:ln>
            <a:noFill/>
          </a:ln>
        </p:spPr>
      </p:pic>
      <p:sp>
        <p:nvSpPr>
          <p:cNvPr id="42" name="Google Shape;42;p11"/>
          <p:cNvSpPr txBox="1"/>
          <p:nvPr/>
        </p:nvSpPr>
        <p:spPr>
          <a:xfrm>
            <a:off x="923472" y="257347"/>
            <a:ext cx="2563800" cy="2982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Clr>
                <a:srgbClr val="000000"/>
              </a:buClr>
              <a:buSzPts val="1100"/>
              <a:buFont typeface="Arial"/>
              <a:buNone/>
            </a:pPr>
            <a:r>
              <a:rPr lang="en" sz="1700">
                <a:solidFill>
                  <a:srgbClr val="FFFFFF"/>
                </a:solidFill>
                <a:latin typeface="Inter"/>
                <a:ea typeface="Inter"/>
                <a:cs typeface="Inter"/>
                <a:sym typeface="Inter"/>
              </a:rPr>
              <a:t>Kotlin</a:t>
            </a:r>
            <a:endParaRPr sz="1700">
              <a:solidFill>
                <a:srgbClr val="FFFFFF"/>
              </a:solidFill>
              <a:latin typeface="Inter"/>
              <a:ea typeface="Inter"/>
              <a:cs typeface="Inter"/>
              <a:sym typeface="Inter"/>
            </a:endParaRPr>
          </a:p>
        </p:txBody>
      </p:sp>
      <p:sp>
        <p:nvSpPr>
          <p:cNvPr id="43" name="Google Shape;43;p11">
            <a:hlinkClick r:id="rId4"/>
          </p:cNvPr>
          <p:cNvSpPr txBox="1"/>
          <p:nvPr/>
        </p:nvSpPr>
        <p:spPr>
          <a:xfrm>
            <a:off x="238875" y="4469150"/>
            <a:ext cx="21666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B7B7B7"/>
                </a:solidFill>
                <a:latin typeface="Inter"/>
                <a:ea typeface="Inter"/>
                <a:cs typeface="Inter"/>
                <a:sym typeface="Inter"/>
              </a:rPr>
              <a:t>@kotlin</a:t>
            </a:r>
            <a:endParaRPr sz="1700">
              <a:solidFill>
                <a:srgbClr val="B7B7B7"/>
              </a:solidFill>
              <a:latin typeface="Inter"/>
              <a:ea typeface="Inter"/>
              <a:cs typeface="Inter"/>
              <a:sym typeface="Inter"/>
            </a:endParaRPr>
          </a:p>
        </p:txBody>
      </p:sp>
      <p:sp>
        <p:nvSpPr>
          <p:cNvPr id="44" name="Google Shape;44;p11"/>
          <p:cNvSpPr txBox="1"/>
          <p:nvPr/>
        </p:nvSpPr>
        <p:spPr>
          <a:xfrm>
            <a:off x="1079350" y="4469150"/>
            <a:ext cx="39678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B7B7B7"/>
                </a:solidFill>
                <a:latin typeface="Inter"/>
                <a:ea typeface="Inter"/>
                <a:cs typeface="Inter"/>
                <a:sym typeface="Inter"/>
              </a:rPr>
              <a:t>|  Developed by JetBrains</a:t>
            </a:r>
            <a:endParaRPr sz="1700">
              <a:solidFill>
                <a:srgbClr val="B7B7B7"/>
              </a:solidFill>
              <a:latin typeface="Inter"/>
              <a:ea typeface="Inter"/>
              <a:cs typeface="Inter"/>
              <a:sym typeface="Int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Build script</a:t>
            </a:r>
            <a:endParaRPr/>
          </a:p>
        </p:txBody>
      </p:sp>
      <p:sp>
        <p:nvSpPr>
          <p:cNvPr id="109" name="Google Shape;109;p20"/>
          <p:cNvSpPr txBox="1"/>
          <p:nvPr>
            <p:ph idx="1" type="body"/>
          </p:nvPr>
        </p:nvSpPr>
        <p:spPr>
          <a:xfrm>
            <a:off x="292600" y="1335025"/>
            <a:ext cx="8419800" cy="3571200"/>
          </a:xfrm>
          <a:prstGeom prst="rect">
            <a:avLst/>
          </a:prstGeom>
          <a:noFill/>
          <a:ln>
            <a:noFill/>
          </a:ln>
        </p:spPr>
        <p:txBody>
          <a:bodyPr anchorCtr="0" anchor="t" bIns="0" lIns="0" spcFirstLastPara="1" rIns="0" wrap="square" tIns="73150">
            <a:noAutofit/>
          </a:bodyPr>
          <a:lstStyle/>
          <a:p>
            <a:pPr indent="0" lvl="0" marL="0" marR="21275" rtl="0" algn="l">
              <a:lnSpc>
                <a:spcPct val="149583"/>
              </a:lnSpc>
              <a:spcBef>
                <a:spcPts val="0"/>
              </a:spcBef>
              <a:spcAft>
                <a:spcPts val="0"/>
              </a:spcAft>
              <a:buClr>
                <a:schemeClr val="dk1"/>
              </a:buClr>
              <a:buSzPts val="1100"/>
              <a:buFont typeface="Arial"/>
              <a:buNone/>
            </a:pPr>
            <a:r>
              <a:rPr lang="en"/>
              <a:t>Gradle tries hard to look like a declarative build configuration while using a procedural language (Groovy or Kotlin).  </a:t>
            </a:r>
            <a:endParaRPr/>
          </a:p>
          <a:p>
            <a:pPr indent="0" lvl="0" marL="0" marR="21275" rtl="0" algn="l">
              <a:lnSpc>
                <a:spcPct val="111666"/>
              </a:lnSpc>
              <a:spcBef>
                <a:spcPts val="1995"/>
              </a:spcBef>
              <a:spcAft>
                <a:spcPts val="0"/>
              </a:spcAft>
              <a:buClr>
                <a:schemeClr val="dk1"/>
              </a:buClr>
              <a:buSzPts val="1100"/>
              <a:buFont typeface="Arial"/>
              <a:buNone/>
            </a:pPr>
            <a:r>
              <a:rPr lang="en"/>
              <a:t>The first thing we see in </a:t>
            </a:r>
            <a:r>
              <a:rPr lang="en">
                <a:latin typeface="Courier"/>
                <a:ea typeface="Courier"/>
                <a:cs typeface="Courier"/>
                <a:sym typeface="Courier"/>
              </a:rPr>
              <a:t>build.gradle.kts</a:t>
            </a:r>
            <a:r>
              <a:rPr lang="en"/>
              <a:t> is the plugins </a:t>
            </a:r>
            <a:r>
              <a:rPr lang="en">
                <a:latin typeface="Courier"/>
                <a:ea typeface="Courier"/>
                <a:cs typeface="Courier"/>
                <a:sym typeface="Courier"/>
              </a:rPr>
              <a:t>{ ^^. }</a:t>
            </a:r>
            <a:r>
              <a:rPr lang="en"/>
              <a:t> block, which is a method of:  </a:t>
            </a:r>
            <a:endParaRPr/>
          </a:p>
          <a:p>
            <a:pPr indent="0" lvl="0" marL="0" rtl="0" algn="l">
              <a:lnSpc>
                <a:spcPct val="150000"/>
              </a:lnSpc>
              <a:spcBef>
                <a:spcPts val="2435"/>
              </a:spcBef>
              <a:spcAft>
                <a:spcPts val="0"/>
              </a:spcAft>
              <a:buNone/>
            </a:pPr>
            <a:r>
              <a:t/>
            </a:r>
            <a:endParaRPr/>
          </a:p>
          <a:p>
            <a:pPr indent="0" lvl="0" marL="0" rtl="0" algn="l">
              <a:lnSpc>
                <a:spcPct val="150000"/>
              </a:lnSpc>
              <a:spcBef>
                <a:spcPts val="0"/>
              </a:spcBef>
              <a:spcAft>
                <a:spcPts val="0"/>
              </a:spcAft>
              <a:buNone/>
            </a:pPr>
            <a:r>
              <a:t/>
            </a:r>
            <a:endParaRPr/>
          </a:p>
          <a:p>
            <a:pPr indent="0" lvl="0" marL="0" rtl="0" algn="l">
              <a:lnSpc>
                <a:spcPct val="150000"/>
              </a:lnSpc>
              <a:spcBef>
                <a:spcPts val="0"/>
              </a:spcBef>
              <a:spcAft>
                <a:spcPts val="0"/>
              </a:spcAft>
              <a:buNone/>
            </a:pPr>
            <a:r>
              <a:rPr b="1" lang="en">
                <a:solidFill>
                  <a:srgbClr val="0432FF"/>
                </a:solidFill>
                <a:latin typeface="JetBrains Mono"/>
                <a:ea typeface="JetBrains Mono"/>
                <a:cs typeface="JetBrains Mono"/>
                <a:sym typeface="JetBrains Mono"/>
              </a:rPr>
              <a:t>class</a:t>
            </a:r>
            <a:r>
              <a:rPr lang="en">
                <a:latin typeface="JetBrains Mono"/>
                <a:ea typeface="JetBrains Mono"/>
                <a:cs typeface="JetBrains Mono"/>
                <a:sym typeface="JetBrains Mono"/>
              </a:rPr>
              <a:t> org.gradle.kotlin.dsl.KotlinBuildScript </a:t>
            </a:r>
            <a:endParaRPr>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a:latin typeface="JetBrains Mono"/>
                <a:ea typeface="JetBrains Mono"/>
                <a:cs typeface="JetBrains Mono"/>
                <a:sym typeface="JetBrains Mono"/>
              </a:rPr>
              <a:t>:&gt; </a:t>
            </a:r>
            <a:r>
              <a:rPr b="1" lang="en">
                <a:solidFill>
                  <a:srgbClr val="0432FF"/>
                </a:solidFill>
                <a:latin typeface="JetBrains Mono"/>
                <a:ea typeface="JetBrains Mono"/>
                <a:cs typeface="JetBrains Mono"/>
                <a:sym typeface="JetBrains Mono"/>
              </a:rPr>
              <a:t>abstract class</a:t>
            </a:r>
            <a:r>
              <a:rPr lang="en">
                <a:latin typeface="JetBrains Mono"/>
                <a:ea typeface="JetBrains Mono"/>
                <a:cs typeface="JetBrains Mono"/>
                <a:sym typeface="JetBrains Mono"/>
              </a:rPr>
              <a:t> ProjectDelegate </a:t>
            </a:r>
            <a:endParaRPr>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a:latin typeface="JetBrains Mono"/>
                <a:ea typeface="JetBrains Mono"/>
                <a:cs typeface="JetBrains Mono"/>
                <a:sym typeface="JetBrains Mono"/>
              </a:rPr>
              <a:t>:&gt; </a:t>
            </a:r>
            <a:r>
              <a:rPr b="1" lang="en">
                <a:solidFill>
                  <a:srgbClr val="0432FF"/>
                </a:solidFill>
                <a:latin typeface="JetBrains Mono"/>
                <a:ea typeface="JetBrains Mono"/>
                <a:cs typeface="JetBrains Mono"/>
                <a:sym typeface="JetBrains Mono"/>
              </a:rPr>
              <a:t>interface</a:t>
            </a:r>
            <a:r>
              <a:rPr lang="en">
                <a:latin typeface="JetBrains Mono"/>
                <a:ea typeface="JetBrains Mono"/>
                <a:cs typeface="JetBrains Mono"/>
                <a:sym typeface="JetBrains Mono"/>
              </a:rPr>
              <a:t> Project : Comparable, ExtensionAware, PluginAware</a:t>
            </a:r>
            <a:endParaRPr>
              <a:latin typeface="JetBrains Mono"/>
              <a:ea typeface="JetBrains Mono"/>
              <a:cs typeface="JetBrains Mono"/>
              <a:sym typeface="JetBrains Mon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Project</a:t>
            </a:r>
            <a:endParaRPr/>
          </a:p>
        </p:txBody>
      </p:sp>
      <p:sp>
        <p:nvSpPr>
          <p:cNvPr id="115" name="Google Shape;115;p21"/>
          <p:cNvSpPr txBox="1"/>
          <p:nvPr>
            <p:ph idx="1" type="body"/>
          </p:nvPr>
        </p:nvSpPr>
        <p:spPr>
          <a:xfrm>
            <a:off x="292600" y="1335025"/>
            <a:ext cx="8419800" cy="3571200"/>
          </a:xfrm>
          <a:prstGeom prst="rect">
            <a:avLst/>
          </a:prstGeom>
          <a:noFill/>
          <a:ln>
            <a:noFill/>
          </a:ln>
        </p:spPr>
        <p:txBody>
          <a:bodyPr anchorCtr="0" anchor="t" bIns="0" lIns="0" spcFirstLastPara="1" rIns="0" wrap="square" tIns="73150">
            <a:noAutofit/>
          </a:bodyPr>
          <a:lstStyle/>
          <a:p>
            <a:pPr indent="0" lvl="0" marL="0" marR="21275" rtl="0" algn="l">
              <a:lnSpc>
                <a:spcPct val="153333"/>
              </a:lnSpc>
              <a:spcBef>
                <a:spcPts val="0"/>
              </a:spcBef>
              <a:spcAft>
                <a:spcPts val="0"/>
              </a:spcAft>
              <a:buNone/>
            </a:pPr>
            <a:r>
              <a:rPr lang="en"/>
              <a:t>The </a:t>
            </a:r>
            <a:r>
              <a:rPr lang="en">
                <a:latin typeface="Courier"/>
                <a:ea typeface="Courier"/>
                <a:cs typeface="Courier"/>
                <a:sym typeface="Courier"/>
              </a:rPr>
              <a:t>Project </a:t>
            </a:r>
            <a:r>
              <a:rPr lang="en"/>
              <a:t>interface is the main API you use to interact with Gradle from your build file. From a </a:t>
            </a:r>
            <a:r>
              <a:rPr lang="en">
                <a:latin typeface="Courier"/>
                <a:ea typeface="Courier"/>
                <a:cs typeface="Courier"/>
                <a:sym typeface="Courier"/>
              </a:rPr>
              <a:t>Project</a:t>
            </a:r>
            <a:r>
              <a:rPr lang="en"/>
              <a:t>, you have programmatic access to all of Gradle’s features. There is a one-to-one relationship between </a:t>
            </a:r>
            <a:r>
              <a:rPr lang="en">
                <a:latin typeface="Courier"/>
                <a:ea typeface="Courier"/>
                <a:cs typeface="Courier"/>
                <a:sym typeface="Courier"/>
              </a:rPr>
              <a:t>Projects </a:t>
            </a:r>
            <a:r>
              <a:rPr lang="en"/>
              <a:t>and </a:t>
            </a:r>
            <a:r>
              <a:rPr lang="en">
                <a:latin typeface="Courier"/>
                <a:ea typeface="Courier"/>
                <a:cs typeface="Courier"/>
                <a:sym typeface="Courier"/>
              </a:rPr>
              <a:t>build.gradle</a:t>
            </a:r>
            <a:r>
              <a:rPr lang="en"/>
              <a:t> files.  </a:t>
            </a:r>
            <a:endParaRPr/>
          </a:p>
          <a:p>
            <a:pPr indent="0" lvl="0" marL="0" marR="21275" rtl="0" algn="l">
              <a:lnSpc>
                <a:spcPct val="111666"/>
              </a:lnSpc>
              <a:spcBef>
                <a:spcPts val="755"/>
              </a:spcBef>
              <a:spcAft>
                <a:spcPts val="0"/>
              </a:spcAft>
              <a:buNone/>
            </a:pPr>
            <a:r>
              <a:rPr lang="en"/>
              <a:t>Lifecycle:  </a:t>
            </a:r>
            <a:endParaRPr/>
          </a:p>
          <a:p>
            <a:pPr indent="-317500" lvl="0" marL="457200" marR="21275" rtl="0" algn="l">
              <a:lnSpc>
                <a:spcPct val="100000"/>
              </a:lnSpc>
              <a:spcBef>
                <a:spcPts val="520"/>
              </a:spcBef>
              <a:spcAft>
                <a:spcPts val="0"/>
              </a:spcAft>
              <a:buSzPts val="1400"/>
              <a:buAutoNum type="arabicPeriod"/>
            </a:pPr>
            <a:r>
              <a:rPr lang="en"/>
              <a:t>Assemble a </a:t>
            </a:r>
            <a:r>
              <a:rPr lang="en">
                <a:latin typeface="Courier"/>
                <a:ea typeface="Courier"/>
                <a:cs typeface="Courier"/>
                <a:sym typeface="Courier"/>
              </a:rPr>
              <a:t>Project</a:t>
            </a:r>
            <a:r>
              <a:rPr lang="en"/>
              <a:t> object for each project.  </a:t>
            </a:r>
            <a:endParaRPr/>
          </a:p>
          <a:p>
            <a:pPr indent="-317500" lvl="0" marL="457200" marR="21275" rtl="0" algn="l">
              <a:lnSpc>
                <a:spcPct val="100000"/>
              </a:lnSpc>
              <a:spcBef>
                <a:spcPts val="0"/>
              </a:spcBef>
              <a:spcAft>
                <a:spcPts val="0"/>
              </a:spcAft>
              <a:buSzPts val="1400"/>
              <a:buAutoNum type="arabicPeriod"/>
            </a:pPr>
            <a:r>
              <a:rPr lang="en"/>
              <a:t>Create an </a:t>
            </a:r>
            <a:r>
              <a:rPr lang="en">
                <a:latin typeface="Courier"/>
                <a:ea typeface="Courier"/>
                <a:cs typeface="Courier"/>
                <a:sym typeface="Courier"/>
              </a:rPr>
              <a:t>org.gradle.api.initialization.Settings</a:t>
            </a:r>
            <a:r>
              <a:rPr lang="en"/>
              <a:t> instance for the build.  </a:t>
            </a:r>
            <a:endParaRPr/>
          </a:p>
          <a:p>
            <a:pPr indent="-317500" lvl="0" marL="457200" marR="21275" rtl="0" algn="l">
              <a:lnSpc>
                <a:spcPct val="100000"/>
              </a:lnSpc>
              <a:spcBef>
                <a:spcPts val="0"/>
              </a:spcBef>
              <a:spcAft>
                <a:spcPts val="0"/>
              </a:spcAft>
              <a:buSzPts val="1400"/>
              <a:buAutoNum type="arabicPeriod"/>
            </a:pPr>
            <a:r>
              <a:rPr lang="en"/>
              <a:t>Evaluate the </a:t>
            </a:r>
            <a:r>
              <a:rPr lang="en">
                <a:latin typeface="Courier"/>
                <a:ea typeface="Courier"/>
                <a:cs typeface="Courier"/>
                <a:sym typeface="Courier"/>
              </a:rPr>
              <a:t>settings.gradle</a:t>
            </a:r>
            <a:r>
              <a:rPr lang="en"/>
              <a:t> script, if present, using the </a:t>
            </a:r>
            <a:r>
              <a:rPr lang="en">
                <a:latin typeface="Courier"/>
                <a:ea typeface="Courier"/>
                <a:cs typeface="Courier"/>
                <a:sym typeface="Courier"/>
              </a:rPr>
              <a:t>Settings</a:t>
            </a:r>
            <a:r>
              <a:rPr lang="en"/>
              <a:t> object.  </a:t>
            </a:r>
            <a:endParaRPr/>
          </a:p>
          <a:p>
            <a:pPr indent="-317500" lvl="0" marL="457200" marR="21275" rtl="0" algn="l">
              <a:lnSpc>
                <a:spcPct val="100000"/>
              </a:lnSpc>
              <a:spcBef>
                <a:spcPts val="0"/>
              </a:spcBef>
              <a:spcAft>
                <a:spcPts val="0"/>
              </a:spcAft>
              <a:buSzPts val="1400"/>
              <a:buAutoNum type="arabicPeriod"/>
            </a:pPr>
            <a:r>
              <a:rPr lang="en"/>
              <a:t>Use the </a:t>
            </a:r>
            <a:r>
              <a:rPr lang="en">
                <a:latin typeface="Courier"/>
                <a:ea typeface="Courier"/>
                <a:cs typeface="Courier"/>
                <a:sym typeface="Courier"/>
              </a:rPr>
              <a:t>Settings</a:t>
            </a:r>
            <a:r>
              <a:rPr lang="en"/>
              <a:t> object to create the hierarchy of </a:t>
            </a:r>
            <a:r>
              <a:rPr lang="en">
                <a:latin typeface="Courier"/>
                <a:ea typeface="Courier"/>
                <a:cs typeface="Courier"/>
                <a:sym typeface="Courier"/>
              </a:rPr>
              <a:t>Project</a:t>
            </a:r>
            <a:r>
              <a:rPr lang="en"/>
              <a:t> instances.  </a:t>
            </a:r>
            <a:endParaRPr/>
          </a:p>
          <a:p>
            <a:pPr indent="-317500" lvl="0" marL="457200" marR="21275" rtl="0" algn="l">
              <a:lnSpc>
                <a:spcPct val="100000"/>
              </a:lnSpc>
              <a:spcBef>
                <a:spcPts val="0"/>
              </a:spcBef>
              <a:spcAft>
                <a:spcPts val="0"/>
              </a:spcAft>
              <a:buSzPts val="1400"/>
              <a:buAutoNum type="arabicPeriod"/>
            </a:pPr>
            <a:r>
              <a:rPr lang="en"/>
              <a:t>Evaluate each </a:t>
            </a:r>
            <a:r>
              <a:rPr lang="en">
                <a:latin typeface="Courier"/>
                <a:ea typeface="Courier"/>
                <a:cs typeface="Courier"/>
                <a:sym typeface="Courier"/>
              </a:rPr>
              <a:t>Project</a:t>
            </a:r>
            <a:r>
              <a:rPr lang="en"/>
              <a:t> by executing its </a:t>
            </a:r>
            <a:r>
              <a:rPr lang="en">
                <a:latin typeface="Courier"/>
                <a:ea typeface="Courier"/>
                <a:cs typeface="Courier"/>
                <a:sym typeface="Courier"/>
              </a:rPr>
              <a:t>build.gradle</a:t>
            </a:r>
            <a:r>
              <a:rPr lang="en"/>
              <a:t> file.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9" name="Shape 119"/>
        <p:cNvGrpSpPr/>
        <p:nvPr/>
      </p:nvGrpSpPr>
      <p:grpSpPr>
        <a:xfrm>
          <a:off x="0" y="0"/>
          <a:ext cx="0" cy="0"/>
          <a:chOff x="0" y="0"/>
          <a:chExt cx="0" cy="0"/>
        </a:xfrm>
      </p:grpSpPr>
      <p:sp>
        <p:nvSpPr>
          <p:cNvPr id="120" name="Google Shape;120;p2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Project: Settings</a:t>
            </a:r>
            <a:endParaRPr/>
          </a:p>
        </p:txBody>
      </p:sp>
      <p:sp>
        <p:nvSpPr>
          <p:cNvPr id="121" name="Google Shape;121;p22"/>
          <p:cNvSpPr txBox="1"/>
          <p:nvPr>
            <p:ph idx="1" type="body"/>
          </p:nvPr>
        </p:nvSpPr>
        <p:spPr>
          <a:xfrm>
            <a:off x="292600" y="1335025"/>
            <a:ext cx="8419800" cy="3571200"/>
          </a:xfrm>
          <a:prstGeom prst="rect">
            <a:avLst/>
          </a:prstGeom>
          <a:noFill/>
          <a:ln>
            <a:noFill/>
          </a:ln>
        </p:spPr>
        <p:txBody>
          <a:bodyPr anchorCtr="0" anchor="t" bIns="0" lIns="0" spcFirstLastPara="1" rIns="0" wrap="square" tIns="73150">
            <a:noAutofit/>
          </a:bodyPr>
          <a:lstStyle/>
          <a:p>
            <a:pPr indent="0" lvl="0" marL="0" rtl="0" algn="l">
              <a:lnSpc>
                <a:spcPct val="107916"/>
              </a:lnSpc>
              <a:spcBef>
                <a:spcPts val="0"/>
              </a:spcBef>
              <a:spcAft>
                <a:spcPts val="0"/>
              </a:spcAft>
              <a:buClr>
                <a:schemeClr val="dk1"/>
              </a:buClr>
              <a:buSzPts val="1100"/>
              <a:buFont typeface="Arial"/>
              <a:buNone/>
            </a:pPr>
            <a:r>
              <a:rPr lang="en"/>
              <a:t>If we take the following steps:</a:t>
            </a:r>
            <a:endParaRPr/>
          </a:p>
          <a:p>
            <a:pPr indent="0" lvl="0" marL="0" rtl="0" algn="l">
              <a:lnSpc>
                <a:spcPct val="150000"/>
              </a:lnSpc>
              <a:spcBef>
                <a:spcPts val="2525"/>
              </a:spcBef>
              <a:spcAft>
                <a:spcPts val="0"/>
              </a:spcAft>
              <a:buNone/>
            </a:pPr>
            <a:r>
              <a:rPr i="1" lang="en">
                <a:latin typeface="JetBrains Mono"/>
                <a:ea typeface="JetBrains Mono"/>
                <a:cs typeface="JetBrains Mono"/>
                <a:sym typeface="JetBrains Mono"/>
              </a:rPr>
              <a:t>Project -&gt; New -&gt; Module</a:t>
            </a:r>
            <a:endParaRPr i="1">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a:latin typeface="JetBrains Mono"/>
              <a:ea typeface="JetBrains Mono"/>
              <a:cs typeface="JetBrains Mono"/>
              <a:sym typeface="JetBrains Mono"/>
            </a:endParaRPr>
          </a:p>
          <a:p>
            <a:pPr indent="0" lvl="0" marL="0" rtl="0" algn="l">
              <a:lnSpc>
                <a:spcPct val="150833"/>
              </a:lnSpc>
              <a:spcBef>
                <a:spcPts val="0"/>
              </a:spcBef>
              <a:spcAft>
                <a:spcPts val="0"/>
              </a:spcAft>
              <a:buClr>
                <a:schemeClr val="dk1"/>
              </a:buClr>
              <a:buSzPts val="1100"/>
              <a:buFont typeface="Arial"/>
              <a:buNone/>
            </a:pPr>
            <a:r>
              <a:rPr lang="en"/>
              <a:t>A new folder (which is a new module) appears. It has its own </a:t>
            </a:r>
            <a:r>
              <a:rPr lang="en">
                <a:latin typeface="Courier"/>
                <a:ea typeface="Courier"/>
                <a:cs typeface="Courier"/>
                <a:sym typeface="Courier"/>
              </a:rPr>
              <a:t>build.gradle.kts</a:t>
            </a:r>
            <a:r>
              <a:rPr lang="en"/>
              <a:t>, but no </a:t>
            </a:r>
            <a:r>
              <a:rPr lang="en">
                <a:latin typeface="Courier"/>
                <a:ea typeface="Courier"/>
                <a:cs typeface="Courier"/>
                <a:sym typeface="Courier"/>
              </a:rPr>
              <a:t>settings.gradle.kts</a:t>
            </a:r>
            <a:r>
              <a:rPr lang="en"/>
              <a:t>, while a new line is added to the settings file in the root:  </a:t>
            </a:r>
            <a:endParaRPr/>
          </a:p>
          <a:p>
            <a:pPr indent="0" lvl="0" marL="0" marR="3176905" rtl="0" algn="l">
              <a:lnSpc>
                <a:spcPct val="158333"/>
              </a:lnSpc>
              <a:spcBef>
                <a:spcPts val="1895"/>
              </a:spcBef>
              <a:spcAft>
                <a:spcPts val="0"/>
              </a:spcAft>
              <a:buClr>
                <a:schemeClr val="dk1"/>
              </a:buClr>
              <a:buSzPts val="1100"/>
              <a:buFont typeface="Arial"/>
              <a:buNone/>
            </a:pPr>
            <a:r>
              <a:rPr lang="en">
                <a:latin typeface="Courier"/>
                <a:ea typeface="Courier"/>
                <a:cs typeface="Courier"/>
                <a:sym typeface="Courier"/>
              </a:rPr>
              <a:t>rootProject.name = </a:t>
            </a:r>
            <a:r>
              <a:rPr lang="en">
                <a:solidFill>
                  <a:srgbClr val="057D17"/>
                </a:solidFill>
                <a:latin typeface="Courier"/>
                <a:ea typeface="Courier"/>
                <a:cs typeface="Courier"/>
                <a:sym typeface="Courier"/>
              </a:rPr>
              <a:t>"gradle-tutorial"</a:t>
            </a:r>
            <a:r>
              <a:rPr lang="en">
                <a:latin typeface="Courier"/>
                <a:ea typeface="Courier"/>
                <a:cs typeface="Courier"/>
                <a:sym typeface="Courier"/>
              </a:rPr>
              <a:t> include(</a:t>
            </a:r>
            <a:r>
              <a:rPr lang="en">
                <a:solidFill>
                  <a:srgbClr val="057D17"/>
                </a:solidFill>
                <a:latin typeface="Courier"/>
                <a:ea typeface="Courier"/>
                <a:cs typeface="Courier"/>
                <a:sym typeface="Courier"/>
              </a:rPr>
              <a:t>"module"</a:t>
            </a:r>
            <a:r>
              <a:rPr lang="en">
                <a:latin typeface="Courier"/>
                <a:ea typeface="Courier"/>
                <a:cs typeface="Courier"/>
                <a:sym typeface="Courier"/>
              </a:rPr>
              <a:t>) </a:t>
            </a:r>
            <a:endParaRPr>
              <a:latin typeface="Courier"/>
              <a:ea typeface="Courier"/>
              <a:cs typeface="Courier"/>
              <a:sym typeface="Courier"/>
            </a:endParaRPr>
          </a:p>
          <a:p>
            <a:pPr indent="0" lvl="0" marL="0" rtl="0" algn="l">
              <a:lnSpc>
                <a:spcPct val="107916"/>
              </a:lnSpc>
              <a:spcBef>
                <a:spcPts val="1865"/>
              </a:spcBef>
              <a:spcAft>
                <a:spcPts val="0"/>
              </a:spcAft>
              <a:buClr>
                <a:schemeClr val="dk1"/>
              </a:buClr>
              <a:buSzPts val="1100"/>
              <a:buFont typeface="Arial"/>
              <a:buNone/>
            </a:pPr>
            <a:r>
              <a:rPr lang="en"/>
              <a:t>Sidenote: For a single-project build, a settings file is optional.</a:t>
            </a:r>
            <a:endParaRPr/>
          </a:p>
          <a:p>
            <a:pPr indent="0" lvl="0" marL="0" rtl="0" algn="l">
              <a:lnSpc>
                <a:spcPct val="150000"/>
              </a:lnSpc>
              <a:spcBef>
                <a:spcPts val="600"/>
              </a:spcBef>
              <a:spcAft>
                <a:spcPts val="0"/>
              </a:spcAft>
              <a:buNone/>
            </a:pPr>
            <a:r>
              <a:t/>
            </a:r>
            <a:endParaRPr>
              <a:latin typeface="JetBrains Mono"/>
              <a:ea typeface="JetBrains Mono"/>
              <a:cs typeface="JetBrains Mono"/>
              <a:sym typeface="JetBrains Mon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Project: Settings</a:t>
            </a:r>
            <a:endParaRPr/>
          </a:p>
        </p:txBody>
      </p:sp>
      <p:sp>
        <p:nvSpPr>
          <p:cNvPr id="127" name="Google Shape;127;p23"/>
          <p:cNvSpPr/>
          <p:nvPr/>
        </p:nvSpPr>
        <p:spPr>
          <a:xfrm>
            <a:off x="679950" y="3938600"/>
            <a:ext cx="1775100" cy="457200"/>
          </a:xfrm>
          <a:prstGeom prst="roundRect">
            <a:avLst>
              <a:gd fmla="val 16667" name="adj"/>
            </a:avLst>
          </a:prstGeom>
          <a:solidFill>
            <a:srgbClr val="FFFFFF"/>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JetBrains Mono"/>
                <a:ea typeface="JetBrains Mono"/>
                <a:cs typeface="JetBrains Mono"/>
                <a:sym typeface="JetBrains Mono"/>
              </a:rPr>
              <a:t>Initialization</a:t>
            </a:r>
            <a:endParaRPr>
              <a:latin typeface="JetBrains Mono"/>
              <a:ea typeface="JetBrains Mono"/>
              <a:cs typeface="JetBrains Mono"/>
              <a:sym typeface="JetBrains Mono"/>
            </a:endParaRPr>
          </a:p>
        </p:txBody>
      </p:sp>
      <p:sp>
        <p:nvSpPr>
          <p:cNvPr id="128" name="Google Shape;128;p23"/>
          <p:cNvSpPr/>
          <p:nvPr/>
        </p:nvSpPr>
        <p:spPr>
          <a:xfrm>
            <a:off x="3542950" y="3938600"/>
            <a:ext cx="1775100" cy="457200"/>
          </a:xfrm>
          <a:prstGeom prst="roundRect">
            <a:avLst>
              <a:gd fmla="val 16667" name="adj"/>
            </a:avLst>
          </a:prstGeom>
          <a:solidFill>
            <a:srgbClr val="FFFFFF"/>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JetBrains Mono"/>
                <a:ea typeface="JetBrains Mono"/>
                <a:cs typeface="JetBrains Mono"/>
                <a:sym typeface="JetBrains Mono"/>
              </a:rPr>
              <a:t>Configuration</a:t>
            </a:r>
            <a:endParaRPr>
              <a:latin typeface="JetBrains Mono"/>
              <a:ea typeface="JetBrains Mono"/>
              <a:cs typeface="JetBrains Mono"/>
              <a:sym typeface="JetBrains Mono"/>
            </a:endParaRPr>
          </a:p>
        </p:txBody>
      </p:sp>
      <p:sp>
        <p:nvSpPr>
          <p:cNvPr id="129" name="Google Shape;129;p23"/>
          <p:cNvSpPr/>
          <p:nvPr/>
        </p:nvSpPr>
        <p:spPr>
          <a:xfrm>
            <a:off x="6405950" y="3938600"/>
            <a:ext cx="1371600" cy="457200"/>
          </a:xfrm>
          <a:prstGeom prst="roundRect">
            <a:avLst>
              <a:gd fmla="val 16667" name="adj"/>
            </a:avLst>
          </a:prstGeom>
          <a:solidFill>
            <a:srgbClr val="FFFFFF"/>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JetBrains Mono"/>
                <a:ea typeface="JetBrains Mono"/>
                <a:cs typeface="JetBrains Mono"/>
                <a:sym typeface="JetBrains Mono"/>
              </a:rPr>
              <a:t>Execution</a:t>
            </a:r>
            <a:endParaRPr>
              <a:latin typeface="JetBrains Mono"/>
              <a:ea typeface="JetBrains Mono"/>
              <a:cs typeface="JetBrains Mono"/>
              <a:sym typeface="JetBrains Mono"/>
            </a:endParaRPr>
          </a:p>
        </p:txBody>
      </p:sp>
      <p:cxnSp>
        <p:nvCxnSpPr>
          <p:cNvPr id="130" name="Google Shape;130;p23"/>
          <p:cNvCxnSpPr>
            <a:stCxn id="127" idx="3"/>
            <a:endCxn id="128" idx="1"/>
          </p:cNvCxnSpPr>
          <p:nvPr/>
        </p:nvCxnSpPr>
        <p:spPr>
          <a:xfrm>
            <a:off x="2455050" y="4167200"/>
            <a:ext cx="1087800" cy="600"/>
          </a:xfrm>
          <a:prstGeom prst="curvedConnector3">
            <a:avLst>
              <a:gd fmla="val 50005" name="adj1"/>
            </a:avLst>
          </a:prstGeom>
          <a:noFill/>
          <a:ln cap="flat" cmpd="sng" w="19050">
            <a:solidFill>
              <a:srgbClr val="27282C"/>
            </a:solidFill>
            <a:prstDash val="solid"/>
            <a:round/>
            <a:headEnd len="med" w="med" type="none"/>
            <a:tailEnd len="med" w="med" type="triangle"/>
          </a:ln>
        </p:spPr>
      </p:cxnSp>
      <p:cxnSp>
        <p:nvCxnSpPr>
          <p:cNvPr id="131" name="Google Shape;131;p23"/>
          <p:cNvCxnSpPr>
            <a:stCxn id="128" idx="3"/>
            <a:endCxn id="129" idx="1"/>
          </p:cNvCxnSpPr>
          <p:nvPr/>
        </p:nvCxnSpPr>
        <p:spPr>
          <a:xfrm>
            <a:off x="5318050" y="4167200"/>
            <a:ext cx="1087800" cy="600"/>
          </a:xfrm>
          <a:prstGeom prst="curvedConnector3">
            <a:avLst>
              <a:gd fmla="val 50005" name="adj1"/>
            </a:avLst>
          </a:prstGeom>
          <a:noFill/>
          <a:ln cap="flat" cmpd="sng" w="19050">
            <a:solidFill>
              <a:srgbClr val="27282C"/>
            </a:solidFill>
            <a:prstDash val="solid"/>
            <a:round/>
            <a:headEnd len="med" w="med" type="none"/>
            <a:tailEnd len="med" w="med" type="triangle"/>
          </a:ln>
        </p:spPr>
      </p:cxnSp>
      <p:sp>
        <p:nvSpPr>
          <p:cNvPr id="132" name="Google Shape;132;p23"/>
          <p:cNvSpPr txBox="1"/>
          <p:nvPr>
            <p:ph idx="1" type="body"/>
          </p:nvPr>
        </p:nvSpPr>
        <p:spPr>
          <a:xfrm>
            <a:off x="292600" y="1335025"/>
            <a:ext cx="8419800" cy="2361900"/>
          </a:xfrm>
          <a:prstGeom prst="rect">
            <a:avLst/>
          </a:prstGeom>
          <a:noFill/>
          <a:ln>
            <a:noFill/>
          </a:ln>
        </p:spPr>
        <p:txBody>
          <a:bodyPr anchorCtr="0" anchor="t" bIns="0" lIns="0" spcFirstLastPara="1" rIns="0" wrap="square" tIns="73150">
            <a:noAutofit/>
          </a:bodyPr>
          <a:lstStyle/>
          <a:p>
            <a:pPr indent="0" lvl="0" marL="0" rtl="0" algn="l">
              <a:lnSpc>
                <a:spcPct val="150000"/>
              </a:lnSpc>
              <a:spcBef>
                <a:spcPts val="0"/>
              </a:spcBef>
              <a:spcAft>
                <a:spcPts val="0"/>
              </a:spcAft>
              <a:buNone/>
            </a:pPr>
            <a:r>
              <a:rPr lang="en"/>
              <a:t>A small addition to settings.gradle.kts: </a:t>
            </a:r>
            <a:endParaRPr/>
          </a:p>
          <a:p>
            <a:pPr indent="0" lvl="0" marL="0" rtl="0" algn="l">
              <a:lnSpc>
                <a:spcPct val="150000"/>
              </a:lnSpc>
              <a:spcBef>
                <a:spcPts val="1000"/>
              </a:spcBef>
              <a:spcAft>
                <a:spcPts val="0"/>
              </a:spcAft>
              <a:buNone/>
            </a:pPr>
            <a:r>
              <a:rPr lang="en">
                <a:latin typeface="JetBrains Mono"/>
                <a:ea typeface="JetBrains Mono"/>
                <a:cs typeface="JetBrains Mono"/>
                <a:sym typeface="JetBrains Mono"/>
              </a:rPr>
              <a:t>rootProject.name = </a:t>
            </a:r>
            <a:r>
              <a:rPr lang="en">
                <a:solidFill>
                  <a:srgbClr val="067D17"/>
                </a:solidFill>
                <a:latin typeface="JetBrains Mono"/>
                <a:ea typeface="JetBrains Mono"/>
                <a:cs typeface="JetBrains Mono"/>
                <a:sym typeface="JetBrains Mono"/>
              </a:rPr>
              <a:t>"gradle-tutorial"</a:t>
            </a:r>
            <a:r>
              <a:rPr lang="en">
                <a:latin typeface="JetBrains Mono"/>
                <a:ea typeface="JetBrains Mono"/>
                <a:cs typeface="JetBrains Mono"/>
                <a:sym typeface="JetBrains Mono"/>
              </a:rPr>
              <a:t> </a:t>
            </a:r>
            <a:endParaRPr>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a:latin typeface="JetBrains Mono"/>
                <a:ea typeface="JetBrains Mono"/>
                <a:cs typeface="JetBrains Mono"/>
                <a:sym typeface="JetBrains Mono"/>
              </a:rPr>
              <a:t>include(</a:t>
            </a:r>
            <a:r>
              <a:rPr lang="en">
                <a:solidFill>
                  <a:srgbClr val="067D17"/>
                </a:solidFill>
                <a:latin typeface="JetBrains Mono"/>
                <a:ea typeface="JetBrains Mono"/>
                <a:cs typeface="JetBrains Mono"/>
                <a:sym typeface="JetBrains Mono"/>
              </a:rPr>
              <a:t>"module"</a:t>
            </a:r>
            <a:r>
              <a:rPr lang="en">
                <a:latin typeface="JetBrains Mono"/>
                <a:ea typeface="JetBrains Mono"/>
                <a:cs typeface="JetBrains Mono"/>
                <a:sym typeface="JetBrains Mono"/>
              </a:rPr>
              <a:t>) </a:t>
            </a:r>
            <a:endParaRPr>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a:latin typeface="JetBrains Mono"/>
                <a:ea typeface="JetBrains Mono"/>
                <a:cs typeface="JetBrains Mono"/>
                <a:sym typeface="JetBrains Mono"/>
              </a:rPr>
              <a:t>println(</a:t>
            </a:r>
            <a:r>
              <a:rPr lang="en">
                <a:solidFill>
                  <a:srgbClr val="067D17"/>
                </a:solidFill>
                <a:latin typeface="JetBrains Mono"/>
                <a:ea typeface="JetBrains Mono"/>
                <a:cs typeface="JetBrains Mono"/>
                <a:sym typeface="JetBrains Mono"/>
              </a:rPr>
              <a:t>"Initialization phase."</a:t>
            </a:r>
            <a:r>
              <a:rPr lang="en">
                <a:latin typeface="JetBrains Mono"/>
                <a:ea typeface="JetBrains Mono"/>
                <a:cs typeface="JetBrains Mono"/>
                <a:sym typeface="JetBrains Mono"/>
              </a:rPr>
              <a:t>)</a:t>
            </a:r>
            <a:endParaRPr>
              <a:latin typeface="JetBrains Mono"/>
              <a:ea typeface="JetBrains Mono"/>
              <a:cs typeface="JetBrains Mono"/>
              <a:sym typeface="JetBrains Mono"/>
            </a:endParaRPr>
          </a:p>
        </p:txBody>
      </p:sp>
      <p:sp>
        <p:nvSpPr>
          <p:cNvPr id="133" name="Google Shape;133;p23"/>
          <p:cNvSpPr txBox="1"/>
          <p:nvPr>
            <p:ph idx="1" type="body"/>
          </p:nvPr>
        </p:nvSpPr>
        <p:spPr>
          <a:xfrm>
            <a:off x="5386100" y="1462275"/>
            <a:ext cx="3411300" cy="1301400"/>
          </a:xfrm>
          <a:prstGeom prst="rect">
            <a:avLst/>
          </a:prstGeom>
          <a:noFill/>
          <a:ln>
            <a:noFill/>
          </a:ln>
        </p:spPr>
        <p:txBody>
          <a:bodyPr anchorCtr="0" anchor="t" bIns="0" lIns="0" spcFirstLastPara="1" rIns="0" wrap="square" tIns="73150">
            <a:noAutofit/>
          </a:bodyPr>
          <a:lstStyle/>
          <a:p>
            <a:pPr indent="0" lvl="0" marL="0" rtl="0" algn="l">
              <a:spcBef>
                <a:spcPts val="0"/>
              </a:spcBef>
              <a:spcAft>
                <a:spcPts val="0"/>
              </a:spcAft>
              <a:buClr>
                <a:schemeClr val="dk1"/>
              </a:buClr>
              <a:buSzPts val="1100"/>
              <a:buFont typeface="Arial"/>
              <a:buNone/>
            </a:pPr>
            <a:r>
              <a:rPr lang="en" sz="1100">
                <a:latin typeface="JetBrains Mono"/>
                <a:ea typeface="JetBrains Mono"/>
                <a:cs typeface="JetBrains Mono"/>
                <a:sym typeface="JetBrains Mono"/>
              </a:rPr>
              <a:t>Initialization phase.</a:t>
            </a:r>
            <a:endParaRPr sz="1100">
              <a:latin typeface="JetBrains Mono"/>
              <a:ea typeface="JetBrains Mono"/>
              <a:cs typeface="JetBrains Mono"/>
              <a:sym typeface="JetBrains Mono"/>
            </a:endParaRPr>
          </a:p>
          <a:p>
            <a:pPr indent="0" lvl="0" marL="0" rtl="0" algn="l">
              <a:spcBef>
                <a:spcPts val="600"/>
              </a:spcBef>
              <a:spcAft>
                <a:spcPts val="0"/>
              </a:spcAft>
              <a:buClr>
                <a:schemeClr val="dk1"/>
              </a:buClr>
              <a:buSzPts val="1100"/>
              <a:buFont typeface="Arial"/>
              <a:buNone/>
            </a:pPr>
            <a:r>
              <a:rPr lang="en" sz="1100">
                <a:latin typeface="JetBrains Mono"/>
                <a:ea typeface="JetBrains Mono"/>
                <a:cs typeface="JetBrains Mono"/>
                <a:sym typeface="JetBrains Mono"/>
              </a:rPr>
              <a:t>&gt; Task :prepareKotlinBuildScriptModel UP-TO-DATE</a:t>
            </a:r>
            <a:endParaRPr sz="1100">
              <a:latin typeface="JetBrains Mono"/>
              <a:ea typeface="JetBrains Mono"/>
              <a:cs typeface="JetBrains Mono"/>
              <a:sym typeface="JetBrains Mono"/>
            </a:endParaRPr>
          </a:p>
          <a:p>
            <a:pPr indent="0" lvl="0" marL="0" rtl="0" algn="l">
              <a:spcBef>
                <a:spcPts val="600"/>
              </a:spcBef>
              <a:spcAft>
                <a:spcPts val="0"/>
              </a:spcAft>
              <a:buClr>
                <a:schemeClr val="dk1"/>
              </a:buClr>
              <a:buSzPts val="1100"/>
              <a:buFont typeface="Arial"/>
              <a:buNone/>
            </a:pPr>
            <a:r>
              <a:t/>
            </a:r>
            <a:endParaRPr sz="1100">
              <a:latin typeface="JetBrains Mono"/>
              <a:ea typeface="JetBrains Mono"/>
              <a:cs typeface="JetBrains Mono"/>
              <a:sym typeface="JetBrains Mono"/>
            </a:endParaRPr>
          </a:p>
          <a:p>
            <a:pPr indent="0" lvl="0" marL="0" rtl="0" algn="l">
              <a:spcBef>
                <a:spcPts val="600"/>
              </a:spcBef>
              <a:spcAft>
                <a:spcPts val="0"/>
              </a:spcAft>
              <a:buClr>
                <a:schemeClr val="dk1"/>
              </a:buClr>
              <a:buSzPts val="1100"/>
              <a:buFont typeface="Arial"/>
              <a:buNone/>
            </a:pPr>
            <a:r>
              <a:rPr lang="en" sz="1100">
                <a:latin typeface="JetBrains Mono"/>
                <a:ea typeface="JetBrains Mono"/>
                <a:cs typeface="JetBrains Mono"/>
                <a:sym typeface="JetBrains Mono"/>
              </a:rPr>
              <a:t>BUILD SUCCESSFUL in 3s</a:t>
            </a:r>
            <a:endParaRPr sz="1100">
              <a:latin typeface="JetBrains Mono"/>
              <a:ea typeface="JetBrains Mono"/>
              <a:cs typeface="JetBrains Mono"/>
              <a:sym typeface="JetBrains Mono"/>
            </a:endParaRPr>
          </a:p>
          <a:p>
            <a:pPr indent="0" lvl="0" marL="0" rtl="0" algn="l">
              <a:spcBef>
                <a:spcPts val="600"/>
              </a:spcBef>
              <a:spcAft>
                <a:spcPts val="600"/>
              </a:spcAft>
              <a:buNone/>
            </a:pPr>
            <a:r>
              <a:t/>
            </a:r>
            <a:endParaRPr sz="1100">
              <a:latin typeface="JetBrains Mono"/>
              <a:ea typeface="JetBrains Mono"/>
              <a:cs typeface="JetBrains Mono"/>
              <a:sym typeface="JetBrains Mon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Project: Tasks</a:t>
            </a:r>
            <a:endParaRPr/>
          </a:p>
        </p:txBody>
      </p:sp>
      <p:sp>
        <p:nvSpPr>
          <p:cNvPr id="139" name="Google Shape;139;p24"/>
          <p:cNvSpPr txBox="1"/>
          <p:nvPr>
            <p:ph idx="1" type="body"/>
          </p:nvPr>
        </p:nvSpPr>
        <p:spPr>
          <a:xfrm>
            <a:off x="292600" y="1335025"/>
            <a:ext cx="8419800" cy="3571200"/>
          </a:xfrm>
          <a:prstGeom prst="rect">
            <a:avLst/>
          </a:prstGeom>
          <a:noFill/>
          <a:ln>
            <a:noFill/>
          </a:ln>
        </p:spPr>
        <p:txBody>
          <a:bodyPr anchorCtr="0" anchor="t" bIns="0" lIns="0" spcFirstLastPara="1" rIns="0" wrap="square" tIns="73150">
            <a:noAutofit/>
          </a:bodyPr>
          <a:lstStyle/>
          <a:p>
            <a:pPr indent="0" lvl="0" marL="0" marR="0" rtl="0" algn="l">
              <a:lnSpc>
                <a:spcPct val="149583"/>
              </a:lnSpc>
              <a:spcBef>
                <a:spcPts val="0"/>
              </a:spcBef>
              <a:spcAft>
                <a:spcPts val="0"/>
              </a:spcAft>
              <a:buClr>
                <a:schemeClr val="dk1"/>
              </a:buClr>
              <a:buSzPts val="1100"/>
              <a:buFont typeface="Arial"/>
              <a:buNone/>
            </a:pPr>
            <a:r>
              <a:rPr lang="en"/>
              <a:t>A project is essentially a collection of </a:t>
            </a:r>
            <a:r>
              <a:rPr lang="en">
                <a:latin typeface="Courier"/>
                <a:ea typeface="Courier"/>
                <a:cs typeface="Courier"/>
                <a:sym typeface="Courier"/>
              </a:rPr>
              <a:t>Task</a:t>
            </a:r>
            <a:r>
              <a:rPr lang="en"/>
              <a:t> objects. Each task performs some basic piece of work, such as compiling classes, running unit tests, or zipping up JAR files.  </a:t>
            </a:r>
            <a:endParaRPr/>
          </a:p>
          <a:p>
            <a:pPr indent="0" lvl="0" marL="0" marR="0" rtl="0" algn="l">
              <a:lnSpc>
                <a:spcPct val="149583"/>
              </a:lnSpc>
              <a:spcBef>
                <a:spcPts val="755"/>
              </a:spcBef>
              <a:spcAft>
                <a:spcPts val="0"/>
              </a:spcAft>
              <a:buClr>
                <a:schemeClr val="dk1"/>
              </a:buClr>
              <a:buSzPts val="1100"/>
              <a:buFont typeface="Arial"/>
              <a:buNone/>
            </a:pPr>
            <a:r>
              <a:rPr lang="en"/>
              <a:t>There are:</a:t>
            </a:r>
            <a:endParaRPr/>
          </a:p>
          <a:p>
            <a:pPr indent="-317500" lvl="0" marL="457200" marR="0" rtl="0" algn="l">
              <a:lnSpc>
                <a:spcPct val="149583"/>
              </a:lnSpc>
              <a:spcBef>
                <a:spcPts val="755"/>
              </a:spcBef>
              <a:spcAft>
                <a:spcPts val="0"/>
              </a:spcAft>
              <a:buSzPts val="1400"/>
              <a:buChar char="●"/>
            </a:pPr>
            <a:r>
              <a:rPr lang="en"/>
              <a:t>Default tasks;</a:t>
            </a:r>
            <a:endParaRPr/>
          </a:p>
          <a:p>
            <a:pPr indent="-317500" lvl="0" marL="457200" marR="0" rtl="0" algn="l">
              <a:lnSpc>
                <a:spcPct val="149583"/>
              </a:lnSpc>
              <a:spcBef>
                <a:spcPts val="0"/>
              </a:spcBef>
              <a:spcAft>
                <a:spcPts val="0"/>
              </a:spcAft>
              <a:buSzPts val="1400"/>
              <a:buChar char="●"/>
            </a:pPr>
            <a:r>
              <a:rPr lang="en"/>
              <a:t>Tasks from plugins;</a:t>
            </a:r>
            <a:endParaRPr/>
          </a:p>
          <a:p>
            <a:pPr indent="-317500" lvl="0" marL="457200" marR="0" rtl="0" algn="l">
              <a:lnSpc>
                <a:spcPct val="149583"/>
              </a:lnSpc>
              <a:spcBef>
                <a:spcPts val="0"/>
              </a:spcBef>
              <a:spcAft>
                <a:spcPts val="0"/>
              </a:spcAft>
              <a:buSzPts val="1400"/>
              <a:buChar char="●"/>
            </a:pPr>
            <a:r>
              <a:rPr lang="en"/>
              <a:t>Custom tasks, defined by the user right in the build configuration.  </a:t>
            </a:r>
            <a:endParaRPr/>
          </a:p>
          <a:p>
            <a:pPr indent="0" lvl="0" marL="0" marR="0" rtl="0" algn="l">
              <a:lnSpc>
                <a:spcPct val="111666"/>
              </a:lnSpc>
              <a:spcBef>
                <a:spcPts val="755"/>
              </a:spcBef>
              <a:spcAft>
                <a:spcPts val="1220"/>
              </a:spcAft>
              <a:buClr>
                <a:schemeClr val="dk1"/>
              </a:buClr>
              <a:buSzPts val="1100"/>
              <a:buFont typeface="Arial"/>
              <a:buNone/>
            </a:pPr>
            <a:r>
              <a:rPr lang="en"/>
              <a:t>Tasks can depend on each other. Gradle builds an acyclic directed graph of tasks.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5"/>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Tasks</a:t>
            </a:r>
            <a:endParaRPr/>
          </a:p>
        </p:txBody>
      </p:sp>
      <p:sp>
        <p:nvSpPr>
          <p:cNvPr id="145" name="Google Shape;145;p25"/>
          <p:cNvSpPr/>
          <p:nvPr/>
        </p:nvSpPr>
        <p:spPr>
          <a:xfrm>
            <a:off x="344100" y="1884375"/>
            <a:ext cx="1371600" cy="457200"/>
          </a:xfrm>
          <a:prstGeom prst="roundRect">
            <a:avLst>
              <a:gd fmla="val 16667" name="adj"/>
            </a:avLst>
          </a:prstGeom>
          <a:solidFill>
            <a:srgbClr val="FFFFFF"/>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assemble</a:t>
            </a:r>
            <a:endParaRPr>
              <a:latin typeface="Open Sans"/>
              <a:ea typeface="Open Sans"/>
              <a:cs typeface="Open Sans"/>
              <a:sym typeface="Open Sans"/>
            </a:endParaRPr>
          </a:p>
        </p:txBody>
      </p:sp>
      <p:cxnSp>
        <p:nvCxnSpPr>
          <p:cNvPr id="146" name="Google Shape;146;p25"/>
          <p:cNvCxnSpPr>
            <a:stCxn id="145" idx="3"/>
            <a:endCxn id="147" idx="1"/>
          </p:cNvCxnSpPr>
          <p:nvPr/>
        </p:nvCxnSpPr>
        <p:spPr>
          <a:xfrm flipH="1" rot="10800000">
            <a:off x="1715700" y="1655775"/>
            <a:ext cx="609600" cy="4572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147" name="Google Shape;147;p25"/>
          <p:cNvSpPr/>
          <p:nvPr/>
        </p:nvSpPr>
        <p:spPr>
          <a:xfrm>
            <a:off x="2325300" y="1427175"/>
            <a:ext cx="1809300" cy="457200"/>
          </a:xfrm>
          <a:prstGeom prst="roundRect">
            <a:avLst>
              <a:gd fmla="val 16667" name="adj"/>
            </a:avLst>
          </a:prstGeom>
          <a:solidFill>
            <a:srgbClr val="FFFFFF"/>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kotlinCompile</a:t>
            </a:r>
            <a:endParaRPr>
              <a:latin typeface="Open Sans"/>
              <a:ea typeface="Open Sans"/>
              <a:cs typeface="Open Sans"/>
              <a:sym typeface="Open Sans"/>
            </a:endParaRPr>
          </a:p>
        </p:txBody>
      </p:sp>
      <p:sp>
        <p:nvSpPr>
          <p:cNvPr id="148" name="Google Shape;148;p25"/>
          <p:cNvSpPr/>
          <p:nvPr/>
        </p:nvSpPr>
        <p:spPr>
          <a:xfrm>
            <a:off x="2325300" y="2342175"/>
            <a:ext cx="1809300" cy="457200"/>
          </a:xfrm>
          <a:prstGeom prst="roundRect">
            <a:avLst>
              <a:gd fmla="val 16667" name="adj"/>
            </a:avLst>
          </a:prstGeom>
          <a:solidFill>
            <a:srgbClr val="FFFFFF"/>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javaCompile</a:t>
            </a:r>
            <a:endParaRPr>
              <a:latin typeface="Open Sans"/>
              <a:ea typeface="Open Sans"/>
              <a:cs typeface="Open Sans"/>
              <a:sym typeface="Open Sans"/>
            </a:endParaRPr>
          </a:p>
        </p:txBody>
      </p:sp>
      <p:sp>
        <p:nvSpPr>
          <p:cNvPr id="149" name="Google Shape;149;p25"/>
          <p:cNvSpPr/>
          <p:nvPr/>
        </p:nvSpPr>
        <p:spPr>
          <a:xfrm>
            <a:off x="4525975" y="1884375"/>
            <a:ext cx="1371600" cy="457200"/>
          </a:xfrm>
          <a:prstGeom prst="roundRect">
            <a:avLst>
              <a:gd fmla="val 16667" name="adj"/>
            </a:avLst>
          </a:prstGeom>
          <a:solidFill>
            <a:srgbClr val="FFFFFF"/>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compile</a:t>
            </a:r>
            <a:endParaRPr>
              <a:latin typeface="Open Sans"/>
              <a:ea typeface="Open Sans"/>
              <a:cs typeface="Open Sans"/>
              <a:sym typeface="Open Sans"/>
            </a:endParaRPr>
          </a:p>
        </p:txBody>
      </p:sp>
      <p:sp>
        <p:nvSpPr>
          <p:cNvPr id="150" name="Google Shape;150;p25"/>
          <p:cNvSpPr/>
          <p:nvPr/>
        </p:nvSpPr>
        <p:spPr>
          <a:xfrm>
            <a:off x="6288950" y="1427175"/>
            <a:ext cx="729900" cy="457200"/>
          </a:xfrm>
          <a:prstGeom prst="roundRect">
            <a:avLst>
              <a:gd fmla="val 16667" name="adj"/>
            </a:avLst>
          </a:prstGeom>
          <a:solidFill>
            <a:srgbClr val="FFFFFF"/>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jar</a:t>
            </a:r>
            <a:endParaRPr>
              <a:latin typeface="Open Sans"/>
              <a:ea typeface="Open Sans"/>
              <a:cs typeface="Open Sans"/>
              <a:sym typeface="Open Sans"/>
            </a:endParaRPr>
          </a:p>
        </p:txBody>
      </p:sp>
      <p:sp>
        <p:nvSpPr>
          <p:cNvPr id="151" name="Google Shape;151;p25"/>
          <p:cNvSpPr/>
          <p:nvPr/>
        </p:nvSpPr>
        <p:spPr>
          <a:xfrm>
            <a:off x="6288950" y="2342175"/>
            <a:ext cx="729900" cy="457200"/>
          </a:xfrm>
          <a:prstGeom prst="roundRect">
            <a:avLst>
              <a:gd fmla="val 16667" name="adj"/>
            </a:avLst>
          </a:prstGeom>
          <a:solidFill>
            <a:srgbClr val="FFFFFF"/>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test</a:t>
            </a:r>
            <a:endParaRPr>
              <a:latin typeface="Open Sans"/>
              <a:ea typeface="Open Sans"/>
              <a:cs typeface="Open Sans"/>
              <a:sym typeface="Open Sans"/>
            </a:endParaRPr>
          </a:p>
        </p:txBody>
      </p:sp>
      <p:sp>
        <p:nvSpPr>
          <p:cNvPr id="152" name="Google Shape;152;p25"/>
          <p:cNvSpPr/>
          <p:nvPr/>
        </p:nvSpPr>
        <p:spPr>
          <a:xfrm>
            <a:off x="7410225" y="1884375"/>
            <a:ext cx="1371600" cy="457200"/>
          </a:xfrm>
          <a:prstGeom prst="roundRect">
            <a:avLst>
              <a:gd fmla="val 16667" name="adj"/>
            </a:avLst>
          </a:prstGeom>
          <a:solidFill>
            <a:srgbClr val="FFFFFF"/>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build</a:t>
            </a:r>
            <a:endParaRPr>
              <a:latin typeface="Open Sans"/>
              <a:ea typeface="Open Sans"/>
              <a:cs typeface="Open Sans"/>
              <a:sym typeface="Open Sans"/>
            </a:endParaRPr>
          </a:p>
        </p:txBody>
      </p:sp>
      <p:cxnSp>
        <p:nvCxnSpPr>
          <p:cNvPr id="153" name="Google Shape;153;p25"/>
          <p:cNvCxnSpPr>
            <a:stCxn id="145" idx="3"/>
            <a:endCxn id="148" idx="1"/>
          </p:cNvCxnSpPr>
          <p:nvPr/>
        </p:nvCxnSpPr>
        <p:spPr>
          <a:xfrm>
            <a:off x="1715700" y="2112975"/>
            <a:ext cx="609600" cy="457800"/>
          </a:xfrm>
          <a:prstGeom prst="curvedConnector3">
            <a:avLst>
              <a:gd fmla="val 50000" name="adj1"/>
            </a:avLst>
          </a:prstGeom>
          <a:noFill/>
          <a:ln cap="flat" cmpd="sng" w="19050">
            <a:solidFill>
              <a:srgbClr val="27282C"/>
            </a:solidFill>
            <a:prstDash val="solid"/>
            <a:round/>
            <a:headEnd len="med" w="med" type="none"/>
            <a:tailEnd len="med" w="med" type="triangle"/>
          </a:ln>
        </p:spPr>
      </p:cxnSp>
      <p:cxnSp>
        <p:nvCxnSpPr>
          <p:cNvPr id="154" name="Google Shape;154;p25"/>
          <p:cNvCxnSpPr>
            <a:stCxn id="147" idx="3"/>
            <a:endCxn id="149" idx="1"/>
          </p:cNvCxnSpPr>
          <p:nvPr/>
        </p:nvCxnSpPr>
        <p:spPr>
          <a:xfrm>
            <a:off x="4134600" y="1655775"/>
            <a:ext cx="391500" cy="457200"/>
          </a:xfrm>
          <a:prstGeom prst="curvedConnector3">
            <a:avLst>
              <a:gd fmla="val 49984" name="adj1"/>
            </a:avLst>
          </a:prstGeom>
          <a:noFill/>
          <a:ln cap="flat" cmpd="sng" w="19050">
            <a:solidFill>
              <a:srgbClr val="27282C"/>
            </a:solidFill>
            <a:prstDash val="solid"/>
            <a:round/>
            <a:headEnd len="med" w="med" type="none"/>
            <a:tailEnd len="med" w="med" type="triangle"/>
          </a:ln>
        </p:spPr>
      </p:cxnSp>
      <p:cxnSp>
        <p:nvCxnSpPr>
          <p:cNvPr id="155" name="Google Shape;155;p25"/>
          <p:cNvCxnSpPr>
            <a:stCxn id="148" idx="3"/>
            <a:endCxn id="149" idx="1"/>
          </p:cNvCxnSpPr>
          <p:nvPr/>
        </p:nvCxnSpPr>
        <p:spPr>
          <a:xfrm flipH="1" rot="10800000">
            <a:off x="4134600" y="2112975"/>
            <a:ext cx="391500" cy="457800"/>
          </a:xfrm>
          <a:prstGeom prst="curvedConnector3">
            <a:avLst>
              <a:gd fmla="val 49984" name="adj1"/>
            </a:avLst>
          </a:prstGeom>
          <a:noFill/>
          <a:ln cap="flat" cmpd="sng" w="19050">
            <a:solidFill>
              <a:srgbClr val="27282C"/>
            </a:solidFill>
            <a:prstDash val="solid"/>
            <a:round/>
            <a:headEnd len="med" w="med" type="none"/>
            <a:tailEnd len="med" w="med" type="triangle"/>
          </a:ln>
        </p:spPr>
      </p:cxnSp>
      <p:cxnSp>
        <p:nvCxnSpPr>
          <p:cNvPr id="156" name="Google Shape;156;p25"/>
          <p:cNvCxnSpPr>
            <a:stCxn id="149" idx="3"/>
            <a:endCxn id="150" idx="1"/>
          </p:cNvCxnSpPr>
          <p:nvPr/>
        </p:nvCxnSpPr>
        <p:spPr>
          <a:xfrm flipH="1" rot="10800000">
            <a:off x="5897575" y="1655775"/>
            <a:ext cx="391500" cy="457200"/>
          </a:xfrm>
          <a:prstGeom prst="curvedConnector3">
            <a:avLst>
              <a:gd fmla="val 49984" name="adj1"/>
            </a:avLst>
          </a:prstGeom>
          <a:noFill/>
          <a:ln cap="flat" cmpd="sng" w="19050">
            <a:solidFill>
              <a:srgbClr val="27282C"/>
            </a:solidFill>
            <a:prstDash val="solid"/>
            <a:round/>
            <a:headEnd len="med" w="med" type="none"/>
            <a:tailEnd len="med" w="med" type="triangle"/>
          </a:ln>
        </p:spPr>
      </p:cxnSp>
      <p:cxnSp>
        <p:nvCxnSpPr>
          <p:cNvPr id="157" name="Google Shape;157;p25"/>
          <p:cNvCxnSpPr>
            <a:stCxn id="149" idx="3"/>
            <a:endCxn id="151" idx="1"/>
          </p:cNvCxnSpPr>
          <p:nvPr/>
        </p:nvCxnSpPr>
        <p:spPr>
          <a:xfrm>
            <a:off x="5897575" y="2112975"/>
            <a:ext cx="391500" cy="457800"/>
          </a:xfrm>
          <a:prstGeom prst="curvedConnector3">
            <a:avLst>
              <a:gd fmla="val 49984" name="adj1"/>
            </a:avLst>
          </a:prstGeom>
          <a:noFill/>
          <a:ln cap="flat" cmpd="sng" w="19050">
            <a:solidFill>
              <a:srgbClr val="27282C"/>
            </a:solidFill>
            <a:prstDash val="solid"/>
            <a:round/>
            <a:headEnd len="med" w="med" type="none"/>
            <a:tailEnd len="med" w="med" type="triangle"/>
          </a:ln>
        </p:spPr>
      </p:cxnSp>
      <p:cxnSp>
        <p:nvCxnSpPr>
          <p:cNvPr id="158" name="Google Shape;158;p25"/>
          <p:cNvCxnSpPr>
            <a:stCxn id="150" idx="3"/>
            <a:endCxn id="152" idx="1"/>
          </p:cNvCxnSpPr>
          <p:nvPr/>
        </p:nvCxnSpPr>
        <p:spPr>
          <a:xfrm>
            <a:off x="7018850" y="1655775"/>
            <a:ext cx="391500" cy="457200"/>
          </a:xfrm>
          <a:prstGeom prst="curvedConnector3">
            <a:avLst>
              <a:gd fmla="val 49984" name="adj1"/>
            </a:avLst>
          </a:prstGeom>
          <a:noFill/>
          <a:ln cap="flat" cmpd="sng" w="19050">
            <a:solidFill>
              <a:srgbClr val="27282C"/>
            </a:solidFill>
            <a:prstDash val="solid"/>
            <a:round/>
            <a:headEnd len="med" w="med" type="none"/>
            <a:tailEnd len="med" w="med" type="triangle"/>
          </a:ln>
        </p:spPr>
      </p:cxnSp>
      <p:cxnSp>
        <p:nvCxnSpPr>
          <p:cNvPr id="159" name="Google Shape;159;p25"/>
          <p:cNvCxnSpPr>
            <a:stCxn id="151" idx="3"/>
            <a:endCxn id="152" idx="1"/>
          </p:cNvCxnSpPr>
          <p:nvPr/>
        </p:nvCxnSpPr>
        <p:spPr>
          <a:xfrm flipH="1" rot="10800000">
            <a:off x="7018850" y="2112975"/>
            <a:ext cx="391500" cy="457800"/>
          </a:xfrm>
          <a:prstGeom prst="curvedConnector3">
            <a:avLst>
              <a:gd fmla="val 49984" name="adj1"/>
            </a:avLst>
          </a:prstGeom>
          <a:noFill/>
          <a:ln cap="flat" cmpd="sng" w="19050">
            <a:solidFill>
              <a:srgbClr val="27282C"/>
            </a:solidFill>
            <a:prstDash val="solid"/>
            <a:round/>
            <a:headEnd len="med" w="med" type="none"/>
            <a:tailEnd len="med" w="med" type="triangle"/>
          </a:ln>
        </p:spPr>
      </p:cxnSp>
      <p:sp>
        <p:nvSpPr>
          <p:cNvPr id="160" name="Google Shape;160;p25"/>
          <p:cNvSpPr txBox="1"/>
          <p:nvPr>
            <p:ph idx="1" type="body"/>
          </p:nvPr>
        </p:nvSpPr>
        <p:spPr>
          <a:xfrm>
            <a:off x="292600" y="3214700"/>
            <a:ext cx="8419800" cy="1691400"/>
          </a:xfrm>
          <a:prstGeom prst="rect">
            <a:avLst/>
          </a:prstGeom>
          <a:noFill/>
          <a:ln>
            <a:noFill/>
          </a:ln>
        </p:spPr>
        <p:txBody>
          <a:bodyPr anchorCtr="0" anchor="t" bIns="0" lIns="0" spcFirstLastPara="1" rIns="0" wrap="square" tIns="73150">
            <a:noAutofit/>
          </a:bodyPr>
          <a:lstStyle/>
          <a:p>
            <a:pPr indent="0" lvl="0" marL="0" rtl="0" algn="l">
              <a:lnSpc>
                <a:spcPct val="150000"/>
              </a:lnSpc>
              <a:spcBef>
                <a:spcPts val="0"/>
              </a:spcBef>
              <a:spcAft>
                <a:spcPts val="0"/>
              </a:spcAft>
              <a:buNone/>
            </a:pPr>
            <a:r>
              <a:rPr lang="en">
                <a:latin typeface="JetBrains Mono"/>
                <a:ea typeface="JetBrains Mono"/>
                <a:cs typeface="JetBrains Mono"/>
                <a:sym typeface="JetBrains Mono"/>
              </a:rPr>
              <a:t>./gradlew build</a:t>
            </a:r>
            <a:endParaRPr>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a:latin typeface="JetBrains Mono"/>
              <a:ea typeface="JetBrains Mono"/>
              <a:cs typeface="JetBrains Mono"/>
              <a:sym typeface="JetBrains Mon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6"/>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Tasks</a:t>
            </a:r>
            <a:endParaRPr/>
          </a:p>
        </p:txBody>
      </p:sp>
      <p:sp>
        <p:nvSpPr>
          <p:cNvPr id="166" name="Google Shape;166;p26"/>
          <p:cNvSpPr/>
          <p:nvPr/>
        </p:nvSpPr>
        <p:spPr>
          <a:xfrm>
            <a:off x="344100" y="1884375"/>
            <a:ext cx="1371600" cy="457200"/>
          </a:xfrm>
          <a:prstGeom prst="roundRect">
            <a:avLst>
              <a:gd fmla="val 16667" name="adj"/>
            </a:avLst>
          </a:prstGeom>
          <a:solidFill>
            <a:srgbClr val="FFFFFF"/>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assemble</a:t>
            </a:r>
            <a:endParaRPr>
              <a:latin typeface="Open Sans"/>
              <a:ea typeface="Open Sans"/>
              <a:cs typeface="Open Sans"/>
              <a:sym typeface="Open Sans"/>
            </a:endParaRPr>
          </a:p>
        </p:txBody>
      </p:sp>
      <p:cxnSp>
        <p:nvCxnSpPr>
          <p:cNvPr id="167" name="Google Shape;167;p26"/>
          <p:cNvCxnSpPr>
            <a:stCxn id="166" idx="3"/>
            <a:endCxn id="168" idx="1"/>
          </p:cNvCxnSpPr>
          <p:nvPr/>
        </p:nvCxnSpPr>
        <p:spPr>
          <a:xfrm flipH="1" rot="10800000">
            <a:off x="1715700" y="1655775"/>
            <a:ext cx="609600" cy="4572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168" name="Google Shape;168;p26"/>
          <p:cNvSpPr/>
          <p:nvPr/>
        </p:nvSpPr>
        <p:spPr>
          <a:xfrm>
            <a:off x="2325300" y="1427175"/>
            <a:ext cx="1809300" cy="457200"/>
          </a:xfrm>
          <a:prstGeom prst="roundRect">
            <a:avLst>
              <a:gd fmla="val 16667" name="adj"/>
            </a:avLst>
          </a:prstGeom>
          <a:solidFill>
            <a:srgbClr val="FFFFFF"/>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kotlinCompile</a:t>
            </a:r>
            <a:endParaRPr>
              <a:latin typeface="Open Sans"/>
              <a:ea typeface="Open Sans"/>
              <a:cs typeface="Open Sans"/>
              <a:sym typeface="Open Sans"/>
            </a:endParaRPr>
          </a:p>
        </p:txBody>
      </p:sp>
      <p:sp>
        <p:nvSpPr>
          <p:cNvPr id="169" name="Google Shape;169;p26"/>
          <p:cNvSpPr/>
          <p:nvPr/>
        </p:nvSpPr>
        <p:spPr>
          <a:xfrm>
            <a:off x="2325300" y="2342175"/>
            <a:ext cx="1809300" cy="457200"/>
          </a:xfrm>
          <a:prstGeom prst="roundRect">
            <a:avLst>
              <a:gd fmla="val 16667" name="adj"/>
            </a:avLst>
          </a:prstGeom>
          <a:solidFill>
            <a:srgbClr val="FFFFFF"/>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javaCompile</a:t>
            </a:r>
            <a:endParaRPr>
              <a:latin typeface="Open Sans"/>
              <a:ea typeface="Open Sans"/>
              <a:cs typeface="Open Sans"/>
              <a:sym typeface="Open Sans"/>
            </a:endParaRPr>
          </a:p>
        </p:txBody>
      </p:sp>
      <p:sp>
        <p:nvSpPr>
          <p:cNvPr id="170" name="Google Shape;170;p26"/>
          <p:cNvSpPr/>
          <p:nvPr/>
        </p:nvSpPr>
        <p:spPr>
          <a:xfrm>
            <a:off x="4525975" y="1884375"/>
            <a:ext cx="1371600" cy="457200"/>
          </a:xfrm>
          <a:prstGeom prst="roundRect">
            <a:avLst>
              <a:gd fmla="val 16667" name="adj"/>
            </a:avLst>
          </a:prstGeom>
          <a:solidFill>
            <a:srgbClr val="FFFFFF"/>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compile</a:t>
            </a:r>
            <a:endParaRPr>
              <a:latin typeface="Open Sans"/>
              <a:ea typeface="Open Sans"/>
              <a:cs typeface="Open Sans"/>
              <a:sym typeface="Open Sans"/>
            </a:endParaRPr>
          </a:p>
        </p:txBody>
      </p:sp>
      <p:sp>
        <p:nvSpPr>
          <p:cNvPr id="171" name="Google Shape;171;p26"/>
          <p:cNvSpPr/>
          <p:nvPr/>
        </p:nvSpPr>
        <p:spPr>
          <a:xfrm>
            <a:off x="6288950" y="1427175"/>
            <a:ext cx="729900" cy="457200"/>
          </a:xfrm>
          <a:prstGeom prst="roundRect">
            <a:avLst>
              <a:gd fmla="val 16667" name="adj"/>
            </a:avLst>
          </a:prstGeom>
          <a:solidFill>
            <a:srgbClr val="FFFFFF"/>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jar</a:t>
            </a:r>
            <a:endParaRPr>
              <a:latin typeface="Open Sans"/>
              <a:ea typeface="Open Sans"/>
              <a:cs typeface="Open Sans"/>
              <a:sym typeface="Open Sans"/>
            </a:endParaRPr>
          </a:p>
        </p:txBody>
      </p:sp>
      <p:sp>
        <p:nvSpPr>
          <p:cNvPr id="172" name="Google Shape;172;p26"/>
          <p:cNvSpPr/>
          <p:nvPr/>
        </p:nvSpPr>
        <p:spPr>
          <a:xfrm>
            <a:off x="6288950" y="2342175"/>
            <a:ext cx="729900" cy="457200"/>
          </a:xfrm>
          <a:prstGeom prst="roundRect">
            <a:avLst>
              <a:gd fmla="val 16667" name="adj"/>
            </a:avLst>
          </a:prstGeom>
          <a:solidFill>
            <a:srgbClr val="F4CCCC"/>
          </a:solidFill>
          <a:ln cap="flat" cmpd="sng" w="19050">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test</a:t>
            </a:r>
            <a:endParaRPr>
              <a:latin typeface="Open Sans"/>
              <a:ea typeface="Open Sans"/>
              <a:cs typeface="Open Sans"/>
              <a:sym typeface="Open Sans"/>
            </a:endParaRPr>
          </a:p>
        </p:txBody>
      </p:sp>
      <p:sp>
        <p:nvSpPr>
          <p:cNvPr id="173" name="Google Shape;173;p26"/>
          <p:cNvSpPr/>
          <p:nvPr/>
        </p:nvSpPr>
        <p:spPr>
          <a:xfrm>
            <a:off x="7410225" y="1884375"/>
            <a:ext cx="1371600" cy="457200"/>
          </a:xfrm>
          <a:prstGeom prst="roundRect">
            <a:avLst>
              <a:gd fmla="val 16667" name="adj"/>
            </a:avLst>
          </a:prstGeom>
          <a:solidFill>
            <a:srgbClr val="FFFFFF"/>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build</a:t>
            </a:r>
            <a:endParaRPr>
              <a:latin typeface="Open Sans"/>
              <a:ea typeface="Open Sans"/>
              <a:cs typeface="Open Sans"/>
              <a:sym typeface="Open Sans"/>
            </a:endParaRPr>
          </a:p>
        </p:txBody>
      </p:sp>
      <p:cxnSp>
        <p:nvCxnSpPr>
          <p:cNvPr id="174" name="Google Shape;174;p26"/>
          <p:cNvCxnSpPr>
            <a:stCxn id="166" idx="3"/>
            <a:endCxn id="169" idx="1"/>
          </p:cNvCxnSpPr>
          <p:nvPr/>
        </p:nvCxnSpPr>
        <p:spPr>
          <a:xfrm>
            <a:off x="1715700" y="2112975"/>
            <a:ext cx="609600" cy="457800"/>
          </a:xfrm>
          <a:prstGeom prst="curvedConnector3">
            <a:avLst>
              <a:gd fmla="val 50000" name="adj1"/>
            </a:avLst>
          </a:prstGeom>
          <a:noFill/>
          <a:ln cap="flat" cmpd="sng" w="19050">
            <a:solidFill>
              <a:srgbClr val="27282C"/>
            </a:solidFill>
            <a:prstDash val="solid"/>
            <a:round/>
            <a:headEnd len="med" w="med" type="none"/>
            <a:tailEnd len="med" w="med" type="triangle"/>
          </a:ln>
        </p:spPr>
      </p:cxnSp>
      <p:cxnSp>
        <p:nvCxnSpPr>
          <p:cNvPr id="175" name="Google Shape;175;p26"/>
          <p:cNvCxnSpPr>
            <a:stCxn id="168" idx="3"/>
            <a:endCxn id="170" idx="1"/>
          </p:cNvCxnSpPr>
          <p:nvPr/>
        </p:nvCxnSpPr>
        <p:spPr>
          <a:xfrm>
            <a:off x="4134600" y="1655775"/>
            <a:ext cx="391500" cy="457200"/>
          </a:xfrm>
          <a:prstGeom prst="curvedConnector3">
            <a:avLst>
              <a:gd fmla="val 49984" name="adj1"/>
            </a:avLst>
          </a:prstGeom>
          <a:noFill/>
          <a:ln cap="flat" cmpd="sng" w="19050">
            <a:solidFill>
              <a:srgbClr val="27282C"/>
            </a:solidFill>
            <a:prstDash val="solid"/>
            <a:round/>
            <a:headEnd len="med" w="med" type="none"/>
            <a:tailEnd len="med" w="med" type="triangle"/>
          </a:ln>
        </p:spPr>
      </p:cxnSp>
      <p:cxnSp>
        <p:nvCxnSpPr>
          <p:cNvPr id="176" name="Google Shape;176;p26"/>
          <p:cNvCxnSpPr>
            <a:stCxn id="169" idx="3"/>
            <a:endCxn id="170" idx="1"/>
          </p:cNvCxnSpPr>
          <p:nvPr/>
        </p:nvCxnSpPr>
        <p:spPr>
          <a:xfrm flipH="1" rot="10800000">
            <a:off x="4134600" y="2112975"/>
            <a:ext cx="391500" cy="457800"/>
          </a:xfrm>
          <a:prstGeom prst="curvedConnector3">
            <a:avLst>
              <a:gd fmla="val 49984" name="adj1"/>
            </a:avLst>
          </a:prstGeom>
          <a:noFill/>
          <a:ln cap="flat" cmpd="sng" w="19050">
            <a:solidFill>
              <a:srgbClr val="27282C"/>
            </a:solidFill>
            <a:prstDash val="solid"/>
            <a:round/>
            <a:headEnd len="med" w="med" type="none"/>
            <a:tailEnd len="med" w="med" type="triangle"/>
          </a:ln>
        </p:spPr>
      </p:cxnSp>
      <p:cxnSp>
        <p:nvCxnSpPr>
          <p:cNvPr id="177" name="Google Shape;177;p26"/>
          <p:cNvCxnSpPr>
            <a:stCxn id="170" idx="3"/>
            <a:endCxn id="171" idx="1"/>
          </p:cNvCxnSpPr>
          <p:nvPr/>
        </p:nvCxnSpPr>
        <p:spPr>
          <a:xfrm flipH="1" rot="10800000">
            <a:off x="5897575" y="1655775"/>
            <a:ext cx="391500" cy="457200"/>
          </a:xfrm>
          <a:prstGeom prst="curvedConnector3">
            <a:avLst>
              <a:gd fmla="val 49984" name="adj1"/>
            </a:avLst>
          </a:prstGeom>
          <a:noFill/>
          <a:ln cap="flat" cmpd="sng" w="19050">
            <a:solidFill>
              <a:srgbClr val="27282C"/>
            </a:solidFill>
            <a:prstDash val="solid"/>
            <a:round/>
            <a:headEnd len="med" w="med" type="none"/>
            <a:tailEnd len="med" w="med" type="triangle"/>
          </a:ln>
        </p:spPr>
      </p:cxnSp>
      <p:cxnSp>
        <p:nvCxnSpPr>
          <p:cNvPr id="178" name="Google Shape;178;p26"/>
          <p:cNvCxnSpPr>
            <a:stCxn id="171" idx="3"/>
            <a:endCxn id="173" idx="1"/>
          </p:cNvCxnSpPr>
          <p:nvPr/>
        </p:nvCxnSpPr>
        <p:spPr>
          <a:xfrm>
            <a:off x="7018850" y="1655775"/>
            <a:ext cx="391500" cy="457200"/>
          </a:xfrm>
          <a:prstGeom prst="curvedConnector3">
            <a:avLst>
              <a:gd fmla="val 49984" name="adj1"/>
            </a:avLst>
          </a:prstGeom>
          <a:noFill/>
          <a:ln cap="flat" cmpd="sng" w="19050">
            <a:solidFill>
              <a:srgbClr val="27282C"/>
            </a:solidFill>
            <a:prstDash val="solid"/>
            <a:round/>
            <a:headEnd len="med" w="med" type="none"/>
            <a:tailEnd len="med" w="med" type="triangle"/>
          </a:ln>
        </p:spPr>
      </p:cxnSp>
      <p:sp>
        <p:nvSpPr>
          <p:cNvPr id="179" name="Google Shape;179;p26"/>
          <p:cNvSpPr txBox="1"/>
          <p:nvPr>
            <p:ph idx="1" type="body"/>
          </p:nvPr>
        </p:nvSpPr>
        <p:spPr>
          <a:xfrm>
            <a:off x="292600" y="3214700"/>
            <a:ext cx="8419800" cy="1691400"/>
          </a:xfrm>
          <a:prstGeom prst="rect">
            <a:avLst/>
          </a:prstGeom>
          <a:noFill/>
          <a:ln>
            <a:noFill/>
          </a:ln>
        </p:spPr>
        <p:txBody>
          <a:bodyPr anchorCtr="0" anchor="t" bIns="0" lIns="0" spcFirstLastPara="1" rIns="0" wrap="square" tIns="73150">
            <a:noAutofit/>
          </a:bodyPr>
          <a:lstStyle/>
          <a:p>
            <a:pPr indent="0" lvl="0" marL="0" rtl="0" algn="l">
              <a:lnSpc>
                <a:spcPct val="150000"/>
              </a:lnSpc>
              <a:spcBef>
                <a:spcPts val="0"/>
              </a:spcBef>
              <a:spcAft>
                <a:spcPts val="0"/>
              </a:spcAft>
              <a:buNone/>
            </a:pPr>
            <a:r>
              <a:rPr lang="en">
                <a:latin typeface="JetBrains Mono"/>
                <a:ea typeface="JetBrains Mono"/>
                <a:cs typeface="JetBrains Mono"/>
                <a:sym typeface="JetBrains Mono"/>
              </a:rPr>
              <a:t>./gradlew build -x test</a:t>
            </a:r>
            <a:endParaRPr>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a:t>Build without running tests.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7"/>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Project: Tasks</a:t>
            </a:r>
            <a:endParaRPr/>
          </a:p>
        </p:txBody>
      </p:sp>
      <p:sp>
        <p:nvSpPr>
          <p:cNvPr id="185" name="Google Shape;185;p27"/>
          <p:cNvSpPr txBox="1"/>
          <p:nvPr>
            <p:ph idx="1" type="body"/>
          </p:nvPr>
        </p:nvSpPr>
        <p:spPr>
          <a:xfrm>
            <a:off x="292600" y="1335025"/>
            <a:ext cx="8419800" cy="3603000"/>
          </a:xfrm>
          <a:prstGeom prst="rect">
            <a:avLst/>
          </a:prstGeom>
          <a:noFill/>
          <a:ln>
            <a:noFill/>
          </a:ln>
        </p:spPr>
        <p:txBody>
          <a:bodyPr anchorCtr="0" anchor="t" bIns="0" lIns="0" spcFirstLastPara="1" rIns="0" wrap="square" tIns="73150">
            <a:noAutofit/>
          </a:bodyPr>
          <a:lstStyle/>
          <a:p>
            <a:pPr indent="0" lvl="0" marL="0" rtl="0" algn="l">
              <a:lnSpc>
                <a:spcPct val="107916"/>
              </a:lnSpc>
              <a:spcBef>
                <a:spcPts val="0"/>
              </a:spcBef>
              <a:spcAft>
                <a:spcPts val="0"/>
              </a:spcAft>
              <a:buClr>
                <a:schemeClr val="dk1"/>
              </a:buClr>
              <a:buSzPts val="1100"/>
              <a:buFont typeface="Arial"/>
              <a:buNone/>
            </a:pPr>
            <a:r>
              <a:rPr lang="en"/>
              <a:t>The configuration language is the Kotlin (or Groovy) DSL, so anything is possible.  </a:t>
            </a:r>
            <a:endParaRPr/>
          </a:p>
          <a:p>
            <a:pPr indent="0" lvl="0" marL="0" rtl="0" algn="l">
              <a:lnSpc>
                <a:spcPct val="107916"/>
              </a:lnSpc>
              <a:spcBef>
                <a:spcPts val="555"/>
              </a:spcBef>
              <a:spcAft>
                <a:spcPts val="0"/>
              </a:spcAft>
              <a:buNone/>
            </a:pPr>
            <a:r>
              <a:rPr lang="en"/>
              <a:t>You can add behavior to already existing tasks. </a:t>
            </a:r>
            <a:endParaRPr/>
          </a:p>
          <a:p>
            <a:pPr indent="0" lvl="0" marL="0" rtl="0" algn="l">
              <a:lnSpc>
                <a:spcPct val="107916"/>
              </a:lnSpc>
              <a:spcBef>
                <a:spcPts val="245"/>
              </a:spcBef>
              <a:spcAft>
                <a:spcPts val="0"/>
              </a:spcAft>
              <a:buClr>
                <a:schemeClr val="dk1"/>
              </a:buClr>
              <a:buSzPts val="1100"/>
              <a:buFont typeface="Arial"/>
              <a:buNone/>
            </a:pPr>
            <a:r>
              <a:t/>
            </a:r>
            <a:endParaRPr/>
          </a:p>
          <a:p>
            <a:pPr indent="0" lvl="0" marL="0" rtl="0" algn="l">
              <a:lnSpc>
                <a:spcPct val="115000"/>
              </a:lnSpc>
              <a:spcBef>
                <a:spcPts val="245"/>
              </a:spcBef>
              <a:spcAft>
                <a:spcPts val="0"/>
              </a:spcAft>
              <a:buNone/>
            </a:pPr>
            <a:r>
              <a:rPr lang="en" sz="1100">
                <a:solidFill>
                  <a:srgbClr val="0432FF"/>
                </a:solidFill>
                <a:latin typeface="JetBrains Mono"/>
                <a:ea typeface="JetBrains Mono"/>
                <a:cs typeface="JetBrains Mono"/>
                <a:sym typeface="JetBrains Mono"/>
              </a:rPr>
              <a:t>fun</a:t>
            </a:r>
            <a:r>
              <a:rPr lang="en" sz="1100">
                <a:latin typeface="JetBrains Mono"/>
                <a:ea typeface="JetBrains Mono"/>
                <a:cs typeface="JetBrains Mono"/>
                <a:sym typeface="JetBrains Mono"/>
              </a:rPr>
              <a:t> Task.printName() = println(</a:t>
            </a:r>
            <a:r>
              <a:rPr lang="en" sz="1100">
                <a:solidFill>
                  <a:srgbClr val="067D17"/>
                </a:solidFill>
                <a:latin typeface="JetBrains Mono"/>
                <a:ea typeface="JetBrains Mono"/>
                <a:cs typeface="JetBrains Mono"/>
                <a:sym typeface="JetBrains Mono"/>
              </a:rPr>
              <a:t>"Hi! My name is ${this.name}"</a:t>
            </a: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solidFill>
                  <a:srgbClr val="0432FF"/>
                </a:solidFill>
                <a:latin typeface="JetBrains Mono"/>
                <a:ea typeface="JetBrains Mono"/>
                <a:cs typeface="JetBrains Mono"/>
                <a:sym typeface="JetBrains Mono"/>
              </a:rPr>
              <a:t>val</a:t>
            </a:r>
            <a:r>
              <a:rPr lang="en" sz="1100">
                <a:latin typeface="JetBrains Mono"/>
                <a:ea typeface="JetBrains Mono"/>
                <a:cs typeface="JetBrains Mono"/>
                <a:sym typeface="JetBrains Mono"/>
              </a:rPr>
              <a:t> task3 = tasks.register(</a:t>
            </a:r>
            <a:r>
              <a:rPr lang="en" sz="1100">
                <a:solidFill>
                  <a:srgbClr val="067D17"/>
                </a:solidFill>
                <a:latin typeface="JetBrains Mono"/>
                <a:ea typeface="JetBrains Mono"/>
                <a:cs typeface="JetBrains Mono"/>
                <a:sym typeface="JetBrains Mono"/>
              </a:rPr>
              <a:t>"thirdTask"</a:t>
            </a:r>
            <a:r>
              <a:rPr lang="en" sz="1100">
                <a:latin typeface="JetBrains Mono"/>
                <a:ea typeface="JetBrains Mono"/>
                <a:cs typeface="JetBrains Mono"/>
                <a:sym typeface="JetBrains Mono"/>
              </a:rPr>
              <a:t>) {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doFirst { printName() }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tasks.filter { task -&gt; task.group?.let { it != </a:t>
            </a:r>
            <a:r>
              <a:rPr lang="en" sz="1100">
                <a:solidFill>
                  <a:srgbClr val="067D17"/>
                </a:solidFill>
                <a:latin typeface="JetBrains Mono"/>
                <a:ea typeface="JetBrains Mono"/>
                <a:cs typeface="JetBrains Mono"/>
                <a:sym typeface="JetBrains Mono"/>
              </a:rPr>
              <a:t>"useless"</a:t>
            </a:r>
            <a:r>
              <a:rPr lang="en" sz="1100">
                <a:latin typeface="JetBrains Mono"/>
                <a:ea typeface="JetBrains Mono"/>
                <a:cs typeface="JetBrains Mono"/>
                <a:sym typeface="JetBrains Mono"/>
              </a:rPr>
              <a:t> } ?: </a:t>
            </a:r>
            <a:r>
              <a:rPr lang="en" sz="1100">
                <a:solidFill>
                  <a:srgbClr val="0432FF"/>
                </a:solidFill>
                <a:latin typeface="JetBrains Mono"/>
                <a:ea typeface="JetBrains Mono"/>
                <a:cs typeface="JetBrains Mono"/>
                <a:sym typeface="JetBrains Mono"/>
              </a:rPr>
              <a:t>false</a:t>
            </a:r>
            <a:r>
              <a:rPr lang="en" sz="1100">
                <a:latin typeface="JetBrains Mono"/>
                <a:ea typeface="JetBrains Mono"/>
                <a:cs typeface="JetBrains Mono"/>
                <a:sym typeface="JetBrains Mono"/>
              </a:rPr>
              <a:t> }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.forEach {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it.dependsOn(task3)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t/>
            </a:r>
            <a:endParaRPr sz="1100">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lang="en" sz="1100">
                <a:latin typeface="JetBrains Mono"/>
                <a:ea typeface="JetBrains Mono"/>
                <a:cs typeface="JetBrains Mono"/>
                <a:sym typeface="JetBrains Mono"/>
              </a:rPr>
              <a:t>tasks.test { </a:t>
            </a:r>
            <a:endParaRPr sz="1100">
              <a:latin typeface="JetBrains Mono"/>
              <a:ea typeface="JetBrains Mono"/>
              <a:cs typeface="JetBrains Mono"/>
              <a:sym typeface="JetBrains Mono"/>
            </a:endParaRPr>
          </a:p>
          <a:p>
            <a:pPr indent="0" lvl="0" marL="0" rtl="0" algn="l">
              <a:spcBef>
                <a:spcPts val="600"/>
              </a:spcBef>
              <a:spcAft>
                <a:spcPts val="0"/>
              </a:spcAft>
              <a:buClr>
                <a:schemeClr val="dk1"/>
              </a:buClr>
              <a:buSzPts val="1100"/>
              <a:buFont typeface="Arial"/>
              <a:buNone/>
            </a:pPr>
            <a:r>
              <a:rPr lang="en" sz="1100">
                <a:latin typeface="JetBrains Mono"/>
                <a:ea typeface="JetBrains Mono"/>
                <a:cs typeface="JetBrains Mono"/>
                <a:sym typeface="JetBrains Mono"/>
              </a:rPr>
              <a:t>    useJUnitPlatform()</a:t>
            </a:r>
            <a:endParaRPr sz="1100">
              <a:latin typeface="JetBrains Mono"/>
              <a:ea typeface="JetBrains Mono"/>
              <a:cs typeface="JetBrains Mono"/>
              <a:sym typeface="JetBrains Mono"/>
            </a:endParaRPr>
          </a:p>
          <a:p>
            <a:pPr indent="0" lvl="0" marL="0" rtl="0" algn="l">
              <a:spcBef>
                <a:spcPts val="600"/>
              </a:spcBef>
              <a:spcAft>
                <a:spcPts val="600"/>
              </a:spcAft>
              <a:buClr>
                <a:schemeClr val="dk1"/>
              </a:buClr>
              <a:buSzPts val="1100"/>
              <a:buFont typeface="Arial"/>
              <a:buNone/>
            </a:pP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8"/>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Project: Tasks</a:t>
            </a:r>
            <a:endParaRPr/>
          </a:p>
        </p:txBody>
      </p:sp>
      <p:sp>
        <p:nvSpPr>
          <p:cNvPr id="191" name="Google Shape;191;p28"/>
          <p:cNvSpPr txBox="1"/>
          <p:nvPr>
            <p:ph idx="1" type="body"/>
          </p:nvPr>
        </p:nvSpPr>
        <p:spPr>
          <a:xfrm>
            <a:off x="292600" y="1335025"/>
            <a:ext cx="8419800" cy="2826600"/>
          </a:xfrm>
          <a:prstGeom prst="rect">
            <a:avLst/>
          </a:prstGeom>
          <a:noFill/>
          <a:ln>
            <a:noFill/>
          </a:ln>
        </p:spPr>
        <p:txBody>
          <a:bodyPr anchorCtr="0" anchor="t" bIns="0" lIns="0" spcFirstLastPara="1" rIns="0" wrap="square" tIns="73150">
            <a:noAutofit/>
          </a:bodyPr>
          <a:lstStyle/>
          <a:p>
            <a:pPr indent="0" lvl="0" marL="0" marR="0" rtl="0" algn="l">
              <a:lnSpc>
                <a:spcPct val="149583"/>
              </a:lnSpc>
              <a:spcBef>
                <a:spcPts val="0"/>
              </a:spcBef>
              <a:spcAft>
                <a:spcPts val="8850"/>
              </a:spcAft>
              <a:buClr>
                <a:schemeClr val="dk1"/>
              </a:buClr>
              <a:buSzPts val="1100"/>
              <a:buFont typeface="Arial"/>
              <a:buNone/>
            </a:pPr>
            <a:r>
              <a:rPr lang="en"/>
              <a:t>Tasks have inputs and </a:t>
            </a:r>
            <a:r>
              <a:rPr lang="en"/>
              <a:t>outputs. Gradle</a:t>
            </a:r>
            <a:r>
              <a:rPr lang="en"/>
              <a:t> caches the results of tasks. If on a new run inputs hash has not changed, Gradle uses the previous result there: UP-TO-DATE. If hash changed, but it is present in cache, then: FROM-CACHE. Otherwise, it still tries to reuse previous results.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9"/>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Project: Tasks</a:t>
            </a:r>
            <a:endParaRPr/>
          </a:p>
        </p:txBody>
      </p:sp>
      <p:sp>
        <p:nvSpPr>
          <p:cNvPr id="197" name="Google Shape;197;p29"/>
          <p:cNvSpPr txBox="1"/>
          <p:nvPr>
            <p:ph idx="1" type="body"/>
          </p:nvPr>
        </p:nvSpPr>
        <p:spPr>
          <a:xfrm>
            <a:off x="292600" y="1335025"/>
            <a:ext cx="4371600" cy="35712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tasks.register(</a:t>
            </a:r>
            <a:r>
              <a:rPr lang="en" sz="1100">
                <a:solidFill>
                  <a:srgbClr val="067D17"/>
                </a:solidFill>
                <a:latin typeface="JetBrains Mono"/>
                <a:ea typeface="JetBrains Mono"/>
                <a:cs typeface="JetBrains Mono"/>
                <a:sym typeface="JetBrains Mono"/>
              </a:rPr>
              <a:t>"targetTask"</a:t>
            </a: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group = </a:t>
            </a:r>
            <a:r>
              <a:rPr lang="en" sz="1100">
                <a:solidFill>
                  <a:srgbClr val="067D17"/>
                </a:solidFill>
                <a:latin typeface="JetBrains Mono"/>
                <a:ea typeface="JetBrains Mono"/>
                <a:cs typeface="JetBrains Mono"/>
                <a:sym typeface="JetBrains Mono"/>
              </a:rPr>
              <a:t>"useless"</a:t>
            </a:r>
            <a:endParaRPr sz="1100">
              <a:solidFill>
                <a:srgbClr val="067D17"/>
              </a:solidFill>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dependsOn(tasks.named(</a:t>
            </a:r>
            <a:r>
              <a:rPr lang="en" sz="1100">
                <a:solidFill>
                  <a:srgbClr val="067D17"/>
                </a:solidFill>
                <a:latin typeface="JetBrains Mono"/>
                <a:ea typeface="JetBrains Mono"/>
                <a:cs typeface="JetBrains Mono"/>
                <a:sym typeface="JetBrains Mono"/>
              </a:rPr>
              <a:t>"dependencyTask"</a:t>
            </a:r>
            <a:r>
              <a:rPr lang="en" sz="1100">
                <a:latin typeface="JetBrains Mono"/>
                <a:ea typeface="JetBrains Mono"/>
                <a:cs typeface="JetBrains Mono"/>
                <a:sym typeface="JetBrains Mono"/>
              </a:rPr>
              <a:t>))</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println(</a:t>
            </a:r>
            <a:r>
              <a:rPr lang="en" sz="1100">
                <a:solidFill>
                  <a:srgbClr val="067D17"/>
                </a:solidFill>
                <a:latin typeface="JetBrains Mono"/>
                <a:ea typeface="JetBrains Mono"/>
                <a:cs typeface="JetBrains Mono"/>
                <a:sym typeface="JetBrains Mono"/>
              </a:rPr>
              <a:t>"${this.name}, configuration"</a:t>
            </a:r>
            <a:r>
              <a:rPr lang="en" sz="1100">
                <a:latin typeface="JetBrains Mono"/>
                <a:ea typeface="JetBrains Mono"/>
                <a:cs typeface="JetBrains Mono"/>
                <a:sym typeface="JetBrains Mono"/>
              </a:rPr>
              <a:t>)</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doFirst {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println(</a:t>
            </a:r>
            <a:r>
              <a:rPr lang="en" sz="1100">
                <a:solidFill>
                  <a:srgbClr val="067D17"/>
                </a:solidFill>
                <a:latin typeface="JetBrains Mono"/>
                <a:ea typeface="JetBrains Mono"/>
                <a:cs typeface="JetBrains Mono"/>
                <a:sym typeface="JetBrains Mono"/>
              </a:rPr>
              <a:t>"${this.name}, first in execution"</a:t>
            </a:r>
            <a:r>
              <a:rPr lang="en" sz="1100">
                <a:latin typeface="JetBrains Mono"/>
                <a:ea typeface="JetBrains Mono"/>
                <a:cs typeface="JetBrains Mono"/>
                <a:sym typeface="JetBrains Mono"/>
              </a:rPr>
              <a:t>)</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tasks.register(</a:t>
            </a:r>
            <a:r>
              <a:rPr lang="en" sz="1100">
                <a:solidFill>
                  <a:srgbClr val="067D17"/>
                </a:solidFill>
                <a:latin typeface="JetBrains Mono"/>
                <a:ea typeface="JetBrains Mono"/>
                <a:cs typeface="JetBrains Mono"/>
                <a:sym typeface="JetBrains Mono"/>
              </a:rPr>
              <a:t>"dependencyTask"</a:t>
            </a:r>
            <a:r>
              <a:rPr lang="en" sz="1100">
                <a:latin typeface="JetBrains Mono"/>
                <a:ea typeface="JetBrains Mono"/>
                <a:cs typeface="JetBrains Mono"/>
                <a:sym typeface="JetBrains Mono"/>
              </a:rPr>
              <a:t>) {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println(</a:t>
            </a:r>
            <a:r>
              <a:rPr lang="en" sz="1100">
                <a:solidFill>
                  <a:srgbClr val="067D17"/>
                </a:solidFill>
                <a:latin typeface="JetBrains Mono"/>
                <a:ea typeface="JetBrains Mono"/>
                <a:cs typeface="JetBrains Mono"/>
                <a:sym typeface="JetBrains Mono"/>
              </a:rPr>
              <a:t>"${this.name}, configuration"</a:t>
            </a:r>
            <a:r>
              <a:rPr lang="en" sz="1100">
                <a:latin typeface="JetBrains Mono"/>
                <a:ea typeface="JetBrains Mono"/>
                <a:cs typeface="JetBrains Mono"/>
                <a:sym typeface="JetBrains Mono"/>
              </a:rPr>
              <a:t>)</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doFirst {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println(</a:t>
            </a:r>
            <a:r>
              <a:rPr lang="en" sz="1100">
                <a:solidFill>
                  <a:srgbClr val="067D17"/>
                </a:solidFill>
                <a:latin typeface="JetBrains Mono"/>
                <a:ea typeface="JetBrains Mono"/>
                <a:cs typeface="JetBrains Mono"/>
                <a:sym typeface="JetBrains Mono"/>
              </a:rPr>
              <a:t>"${this.name}, first in execution"</a:t>
            </a:r>
            <a:r>
              <a:rPr lang="en" sz="1100">
                <a:latin typeface="JetBrains Mono"/>
                <a:ea typeface="JetBrains Mono"/>
                <a:cs typeface="JetBrains Mono"/>
                <a:sym typeface="JetBrains Mono"/>
              </a:rPr>
              <a:t>)</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doLast {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println(</a:t>
            </a:r>
            <a:r>
              <a:rPr lang="en" sz="1100">
                <a:solidFill>
                  <a:srgbClr val="067D17"/>
                </a:solidFill>
                <a:latin typeface="JetBrains Mono"/>
                <a:ea typeface="JetBrains Mono"/>
                <a:cs typeface="JetBrains Mono"/>
                <a:sym typeface="JetBrains Mono"/>
              </a:rPr>
              <a:t>"${this.name}, last in execution"</a:t>
            </a: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spcBef>
                <a:spcPts val="0"/>
              </a:spcBef>
              <a:spcAft>
                <a:spcPts val="600"/>
              </a:spcAft>
              <a:buClr>
                <a:schemeClr val="dk1"/>
              </a:buClr>
              <a:buSzPts val="1100"/>
              <a:buFont typeface="Arial"/>
              <a:buNone/>
            </a:pPr>
            <a:r>
              <a:rPr lang="en" sz="1100">
                <a:latin typeface="JetBrains Mono"/>
                <a:ea typeface="JetBrains Mono"/>
                <a:cs typeface="JetBrains Mono"/>
                <a:sym typeface="JetBrains Mono"/>
              </a:rPr>
              <a:t>}</a:t>
            </a:r>
            <a:endParaRPr sz="1100">
              <a:latin typeface="JetBrains Mono"/>
              <a:ea typeface="JetBrains Mono"/>
              <a:cs typeface="JetBrains Mono"/>
              <a:sym typeface="JetBrains Mono"/>
            </a:endParaRPr>
          </a:p>
        </p:txBody>
      </p:sp>
      <p:sp>
        <p:nvSpPr>
          <p:cNvPr id="198" name="Google Shape;198;p29"/>
          <p:cNvSpPr txBox="1"/>
          <p:nvPr>
            <p:ph idx="1" type="body"/>
          </p:nvPr>
        </p:nvSpPr>
        <p:spPr>
          <a:xfrm>
            <a:off x="5458200" y="1335025"/>
            <a:ext cx="3411300" cy="3571200"/>
          </a:xfrm>
          <a:prstGeom prst="rect">
            <a:avLst/>
          </a:prstGeom>
          <a:noFill/>
          <a:ln>
            <a:noFill/>
          </a:ln>
        </p:spPr>
        <p:txBody>
          <a:bodyPr anchorCtr="0" anchor="t" bIns="0" lIns="0" spcFirstLastPara="1" rIns="0" wrap="square" tIns="73150">
            <a:noAutofit/>
          </a:bodyPr>
          <a:lstStyle/>
          <a:p>
            <a:pPr indent="0" lvl="0" marL="0" rtl="0" algn="l">
              <a:spcBef>
                <a:spcPts val="0"/>
              </a:spcBef>
              <a:spcAft>
                <a:spcPts val="0"/>
              </a:spcAft>
              <a:buNone/>
            </a:pPr>
            <a:r>
              <a:rPr lang="en" sz="1100">
                <a:latin typeface="JetBrains Mono"/>
                <a:ea typeface="JetBrains Mono"/>
                <a:cs typeface="JetBrains Mono"/>
                <a:sym typeface="JetBrains Mono"/>
              </a:rPr>
              <a:t>./gradlew :targetTask </a:t>
            </a:r>
            <a:endParaRPr sz="1100">
              <a:latin typeface="JetBrains Mono"/>
              <a:ea typeface="JetBrains Mono"/>
              <a:cs typeface="JetBrains Mono"/>
              <a:sym typeface="JetBrains Mono"/>
            </a:endParaRPr>
          </a:p>
          <a:p>
            <a:pPr indent="0" lvl="0" marL="0" rtl="0" algn="l">
              <a:spcBef>
                <a:spcPts val="600"/>
              </a:spcBef>
              <a:spcAft>
                <a:spcPts val="0"/>
              </a:spcAft>
              <a:buNone/>
            </a:pPr>
            <a:r>
              <a:t/>
            </a:r>
            <a:endParaRPr sz="1100">
              <a:latin typeface="JetBrains Mono"/>
              <a:ea typeface="JetBrains Mono"/>
              <a:cs typeface="JetBrains Mono"/>
              <a:sym typeface="JetBrains Mono"/>
            </a:endParaRPr>
          </a:p>
          <a:p>
            <a:pPr indent="0" lvl="0" marL="0" rtl="0" algn="l">
              <a:spcBef>
                <a:spcPts val="600"/>
              </a:spcBef>
              <a:spcAft>
                <a:spcPts val="0"/>
              </a:spcAft>
              <a:buNone/>
            </a:pPr>
            <a:r>
              <a:rPr lang="en" sz="1100">
                <a:latin typeface="JetBrains Mono"/>
                <a:ea typeface="JetBrains Mono"/>
                <a:cs typeface="JetBrains Mono"/>
                <a:sym typeface="JetBrains Mono"/>
              </a:rPr>
              <a:t>Executing 'targetTask'... </a:t>
            </a:r>
            <a:endParaRPr sz="1100">
              <a:latin typeface="JetBrains Mono"/>
              <a:ea typeface="JetBrains Mono"/>
              <a:cs typeface="JetBrains Mono"/>
              <a:sym typeface="JetBrains Mono"/>
            </a:endParaRPr>
          </a:p>
          <a:p>
            <a:pPr indent="0" lvl="0" marL="0" rtl="0" algn="l">
              <a:spcBef>
                <a:spcPts val="600"/>
              </a:spcBef>
              <a:spcAft>
                <a:spcPts val="0"/>
              </a:spcAft>
              <a:buNone/>
            </a:pPr>
            <a:r>
              <a:t/>
            </a:r>
            <a:endParaRPr sz="1100">
              <a:latin typeface="JetBrains Mono"/>
              <a:ea typeface="JetBrains Mono"/>
              <a:cs typeface="JetBrains Mono"/>
              <a:sym typeface="JetBrains Mono"/>
            </a:endParaRPr>
          </a:p>
          <a:p>
            <a:pPr indent="0" lvl="0" marL="0" rtl="0" algn="l">
              <a:spcBef>
                <a:spcPts val="600"/>
              </a:spcBef>
              <a:spcAft>
                <a:spcPts val="0"/>
              </a:spcAft>
              <a:buNone/>
            </a:pPr>
            <a:r>
              <a:rPr lang="en" sz="1100">
                <a:latin typeface="JetBrains Mono"/>
                <a:ea typeface="JetBrains Mono"/>
                <a:cs typeface="JetBrains Mono"/>
                <a:sym typeface="JetBrains Mono"/>
              </a:rPr>
              <a:t>&gt; Configure project : </a:t>
            </a:r>
            <a:endParaRPr sz="1100">
              <a:latin typeface="JetBrains Mono"/>
              <a:ea typeface="JetBrains Mono"/>
              <a:cs typeface="JetBrains Mono"/>
              <a:sym typeface="JetBrains Mono"/>
            </a:endParaRPr>
          </a:p>
          <a:p>
            <a:pPr indent="0" lvl="0" marL="0" rtl="0" algn="l">
              <a:spcBef>
                <a:spcPts val="600"/>
              </a:spcBef>
              <a:spcAft>
                <a:spcPts val="0"/>
              </a:spcAft>
              <a:buNone/>
            </a:pPr>
            <a:r>
              <a:rPr lang="en" sz="1100">
                <a:latin typeface="JetBrains Mono"/>
                <a:ea typeface="JetBrains Mono"/>
                <a:cs typeface="JetBrains Mono"/>
                <a:sym typeface="JetBrains Mono"/>
              </a:rPr>
              <a:t>targetTask, configuration </a:t>
            </a:r>
            <a:endParaRPr sz="1100">
              <a:latin typeface="JetBrains Mono"/>
              <a:ea typeface="JetBrains Mono"/>
              <a:cs typeface="JetBrains Mono"/>
              <a:sym typeface="JetBrains Mono"/>
            </a:endParaRPr>
          </a:p>
          <a:p>
            <a:pPr indent="0" lvl="0" marL="0" rtl="0" algn="l">
              <a:spcBef>
                <a:spcPts val="600"/>
              </a:spcBef>
              <a:spcAft>
                <a:spcPts val="0"/>
              </a:spcAft>
              <a:buNone/>
            </a:pPr>
            <a:r>
              <a:rPr lang="en" sz="1100">
                <a:latin typeface="JetBrains Mono"/>
                <a:ea typeface="JetBrains Mono"/>
                <a:cs typeface="JetBrains Mono"/>
                <a:sym typeface="JetBrains Mono"/>
              </a:rPr>
              <a:t>dependencyTask, configuration </a:t>
            </a:r>
            <a:endParaRPr sz="1100">
              <a:latin typeface="JetBrains Mono"/>
              <a:ea typeface="JetBrains Mono"/>
              <a:cs typeface="JetBrains Mono"/>
              <a:sym typeface="JetBrains Mono"/>
            </a:endParaRPr>
          </a:p>
          <a:p>
            <a:pPr indent="0" lvl="0" marL="0" rtl="0" algn="l">
              <a:spcBef>
                <a:spcPts val="600"/>
              </a:spcBef>
              <a:spcAft>
                <a:spcPts val="0"/>
              </a:spcAft>
              <a:buNone/>
            </a:pPr>
            <a:r>
              <a:t/>
            </a:r>
            <a:endParaRPr sz="1100">
              <a:latin typeface="JetBrains Mono"/>
              <a:ea typeface="JetBrains Mono"/>
              <a:cs typeface="JetBrains Mono"/>
              <a:sym typeface="JetBrains Mono"/>
            </a:endParaRPr>
          </a:p>
          <a:p>
            <a:pPr indent="0" lvl="0" marL="0" rtl="0" algn="l">
              <a:spcBef>
                <a:spcPts val="600"/>
              </a:spcBef>
              <a:spcAft>
                <a:spcPts val="0"/>
              </a:spcAft>
              <a:buNone/>
            </a:pPr>
            <a:r>
              <a:rPr lang="en" sz="1100">
                <a:latin typeface="JetBrains Mono"/>
                <a:ea typeface="JetBrains Mono"/>
                <a:cs typeface="JetBrains Mono"/>
                <a:sym typeface="JetBrains Mono"/>
              </a:rPr>
              <a:t>&gt; Task :dependencyTask </a:t>
            </a:r>
            <a:endParaRPr sz="1100">
              <a:latin typeface="JetBrains Mono"/>
              <a:ea typeface="JetBrains Mono"/>
              <a:cs typeface="JetBrains Mono"/>
              <a:sym typeface="JetBrains Mono"/>
            </a:endParaRPr>
          </a:p>
          <a:p>
            <a:pPr indent="0" lvl="0" marL="0" rtl="0" algn="l">
              <a:spcBef>
                <a:spcPts val="600"/>
              </a:spcBef>
              <a:spcAft>
                <a:spcPts val="0"/>
              </a:spcAft>
              <a:buNone/>
            </a:pPr>
            <a:r>
              <a:rPr lang="en" sz="1100">
                <a:latin typeface="JetBrains Mono"/>
                <a:ea typeface="JetBrains Mono"/>
                <a:cs typeface="JetBrains Mono"/>
                <a:sym typeface="JetBrains Mono"/>
              </a:rPr>
              <a:t>dependencyTask, first in execution </a:t>
            </a:r>
            <a:endParaRPr sz="1100">
              <a:latin typeface="JetBrains Mono"/>
              <a:ea typeface="JetBrains Mono"/>
              <a:cs typeface="JetBrains Mono"/>
              <a:sym typeface="JetBrains Mono"/>
            </a:endParaRPr>
          </a:p>
          <a:p>
            <a:pPr indent="0" lvl="0" marL="0" rtl="0" algn="l">
              <a:spcBef>
                <a:spcPts val="600"/>
              </a:spcBef>
              <a:spcAft>
                <a:spcPts val="0"/>
              </a:spcAft>
              <a:buNone/>
            </a:pPr>
            <a:r>
              <a:rPr lang="en" sz="1100">
                <a:latin typeface="JetBrains Mono"/>
                <a:ea typeface="JetBrains Mono"/>
                <a:cs typeface="JetBrains Mono"/>
                <a:sym typeface="JetBrains Mono"/>
              </a:rPr>
              <a:t>dependencyTask, last in execution </a:t>
            </a:r>
            <a:endParaRPr sz="1100">
              <a:latin typeface="JetBrains Mono"/>
              <a:ea typeface="JetBrains Mono"/>
              <a:cs typeface="JetBrains Mono"/>
              <a:sym typeface="JetBrains Mono"/>
            </a:endParaRPr>
          </a:p>
          <a:p>
            <a:pPr indent="0" lvl="0" marL="0" rtl="0" algn="l">
              <a:spcBef>
                <a:spcPts val="600"/>
              </a:spcBef>
              <a:spcAft>
                <a:spcPts val="0"/>
              </a:spcAft>
              <a:buNone/>
            </a:pPr>
            <a:r>
              <a:t/>
            </a:r>
            <a:endParaRPr sz="1100">
              <a:latin typeface="JetBrains Mono"/>
              <a:ea typeface="JetBrains Mono"/>
              <a:cs typeface="JetBrains Mono"/>
              <a:sym typeface="JetBrains Mono"/>
            </a:endParaRPr>
          </a:p>
          <a:p>
            <a:pPr indent="0" lvl="0" marL="0" rtl="0" algn="l">
              <a:spcBef>
                <a:spcPts val="600"/>
              </a:spcBef>
              <a:spcAft>
                <a:spcPts val="0"/>
              </a:spcAft>
              <a:buNone/>
            </a:pPr>
            <a:r>
              <a:rPr lang="en" sz="1100">
                <a:latin typeface="JetBrains Mono"/>
                <a:ea typeface="JetBrains Mono"/>
                <a:cs typeface="JetBrains Mono"/>
                <a:sym typeface="JetBrains Mono"/>
              </a:rPr>
              <a:t>&gt; Task :targetTask </a:t>
            </a:r>
            <a:endParaRPr sz="1100">
              <a:latin typeface="JetBrains Mono"/>
              <a:ea typeface="JetBrains Mono"/>
              <a:cs typeface="JetBrains Mono"/>
              <a:sym typeface="JetBrains Mono"/>
            </a:endParaRPr>
          </a:p>
          <a:p>
            <a:pPr indent="0" lvl="0" marL="0" rtl="0" algn="l">
              <a:spcBef>
                <a:spcPts val="600"/>
              </a:spcBef>
              <a:spcAft>
                <a:spcPts val="600"/>
              </a:spcAft>
              <a:buNone/>
            </a:pPr>
            <a:r>
              <a:rPr lang="en" sz="1100">
                <a:latin typeface="JetBrains Mono"/>
                <a:ea typeface="JetBrains Mono"/>
                <a:cs typeface="JetBrains Mono"/>
                <a:sym typeface="JetBrains Mono"/>
              </a:rPr>
              <a:t>targetTask, first in execution</a:t>
            </a:r>
            <a:endParaRPr sz="1100">
              <a:latin typeface="JetBrains Mono"/>
              <a:ea typeface="JetBrains Mono"/>
              <a:cs typeface="JetBrains Mono"/>
              <a:sym typeface="JetBrains Mon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 name="Shape 48"/>
        <p:cNvGrpSpPr/>
        <p:nvPr/>
      </p:nvGrpSpPr>
      <p:grpSpPr>
        <a:xfrm>
          <a:off x="0" y="0"/>
          <a:ext cx="0" cy="0"/>
          <a:chOff x="0" y="0"/>
          <a:chExt cx="0" cy="0"/>
        </a:xfrm>
      </p:grpSpPr>
      <p:pic>
        <p:nvPicPr>
          <p:cNvPr id="49" name="Google Shape;49;p12"/>
          <p:cNvPicPr preferRelativeResize="0"/>
          <p:nvPr/>
        </p:nvPicPr>
        <p:blipFill rotWithShape="1">
          <a:blip r:embed="rId3">
            <a:alphaModFix/>
          </a:blip>
          <a:srcRect b="4039" l="48400" r="0" t="0"/>
          <a:stretch/>
        </p:blipFill>
        <p:spPr>
          <a:xfrm>
            <a:off x="4985575" y="3970221"/>
            <a:ext cx="1095199" cy="979409"/>
          </a:xfrm>
          <a:prstGeom prst="rect">
            <a:avLst/>
          </a:prstGeom>
          <a:noFill/>
          <a:ln>
            <a:noFill/>
          </a:ln>
        </p:spPr>
      </p:pic>
      <p:sp>
        <p:nvSpPr>
          <p:cNvPr id="50" name="Google Shape;50;p1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800"/>
              <a:buNone/>
            </a:pPr>
            <a:r>
              <a:rPr lang="en"/>
              <a:t>What? Why?</a:t>
            </a:r>
            <a:endParaRPr/>
          </a:p>
        </p:txBody>
      </p:sp>
      <p:sp>
        <p:nvSpPr>
          <p:cNvPr id="51" name="Google Shape;51;p12"/>
          <p:cNvSpPr txBox="1"/>
          <p:nvPr>
            <p:ph idx="4294967295" type="body"/>
          </p:nvPr>
        </p:nvSpPr>
        <p:spPr>
          <a:xfrm>
            <a:off x="292608" y="1335024"/>
            <a:ext cx="8328900" cy="23775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Clr>
                <a:schemeClr val="dk1"/>
              </a:buClr>
              <a:buSzPts val="1800"/>
              <a:buFont typeface="Arial"/>
              <a:buNone/>
            </a:pPr>
            <a:r>
              <a:rPr lang="en">
                <a:latin typeface="Open Sans"/>
                <a:ea typeface="Open Sans"/>
                <a:cs typeface="Open Sans"/>
                <a:sym typeface="Open Sans"/>
              </a:rPr>
              <a:t>Build system </a:t>
            </a:r>
            <a:r>
              <a:rPr lang="en"/>
              <a:t>–</a:t>
            </a:r>
            <a:r>
              <a:rPr lang="en">
                <a:latin typeface="Open Sans"/>
                <a:ea typeface="Open Sans"/>
                <a:cs typeface="Open Sans"/>
                <a:sym typeface="Open Sans"/>
              </a:rPr>
              <a:t> </a:t>
            </a:r>
            <a:r>
              <a:rPr lang="en"/>
              <a:t>S</a:t>
            </a:r>
            <a:r>
              <a:rPr lang="en">
                <a:latin typeface="Open Sans"/>
                <a:ea typeface="Open Sans"/>
                <a:cs typeface="Open Sans"/>
                <a:sym typeface="Open Sans"/>
              </a:rPr>
              <a:t>oftware that automates the process of getting some kind of an artifact (executable, library) from the source code. </a:t>
            </a:r>
            <a:r>
              <a:rPr lang="en"/>
              <a:t>Build systems </a:t>
            </a:r>
            <a:r>
              <a:rPr lang="en">
                <a:latin typeface="Open Sans"/>
                <a:ea typeface="Open Sans"/>
                <a:cs typeface="Open Sans"/>
                <a:sym typeface="Open Sans"/>
              </a:rPr>
              <a:t>can be used for:</a:t>
            </a:r>
            <a:endParaRPr>
              <a:latin typeface="Open Sans"/>
              <a:ea typeface="Open Sans"/>
              <a:cs typeface="Open Sans"/>
              <a:sym typeface="Open Sans"/>
            </a:endParaRPr>
          </a:p>
          <a:p>
            <a:pPr indent="0" lvl="0" marL="0" rtl="0" algn="l">
              <a:lnSpc>
                <a:spcPct val="115000"/>
              </a:lnSpc>
              <a:spcBef>
                <a:spcPts val="600"/>
              </a:spcBef>
              <a:spcAft>
                <a:spcPts val="0"/>
              </a:spcAft>
              <a:buClr>
                <a:schemeClr val="dk1"/>
              </a:buClr>
              <a:buSzPts val="1800"/>
              <a:buFont typeface="Arial"/>
              <a:buNone/>
            </a:pPr>
            <a:r>
              <a:t/>
            </a:r>
            <a:endParaRPr>
              <a:latin typeface="Open Sans"/>
              <a:ea typeface="Open Sans"/>
              <a:cs typeface="Open Sans"/>
              <a:sym typeface="Open Sans"/>
            </a:endParaRPr>
          </a:p>
          <a:p>
            <a:pPr indent="-317500" lvl="0" marL="457200" rtl="0" algn="l">
              <a:lnSpc>
                <a:spcPct val="150000"/>
              </a:lnSpc>
              <a:spcBef>
                <a:spcPts val="0"/>
              </a:spcBef>
              <a:spcAft>
                <a:spcPts val="0"/>
              </a:spcAft>
              <a:buSzPts val="1400"/>
              <a:buFont typeface="Open Sans"/>
              <a:buChar char="●"/>
            </a:pPr>
            <a:r>
              <a:rPr lang="en">
                <a:latin typeface="Open Sans"/>
                <a:ea typeface="Open Sans"/>
                <a:cs typeface="Open Sans"/>
                <a:sym typeface="Open Sans"/>
              </a:rPr>
              <a:t>Configur</a:t>
            </a:r>
            <a:r>
              <a:rPr lang="en"/>
              <a:t>ing</a:t>
            </a:r>
            <a:r>
              <a:rPr lang="en">
                <a:latin typeface="Open Sans"/>
                <a:ea typeface="Open Sans"/>
                <a:cs typeface="Open Sans"/>
                <a:sym typeface="Open Sans"/>
              </a:rPr>
              <a:t> </a:t>
            </a:r>
            <a:r>
              <a:rPr lang="en"/>
              <a:t>your </a:t>
            </a:r>
            <a:r>
              <a:rPr lang="en">
                <a:latin typeface="Open Sans"/>
                <a:ea typeface="Open Sans"/>
                <a:cs typeface="Open Sans"/>
                <a:sym typeface="Open Sans"/>
              </a:rPr>
              <a:t>build once</a:t>
            </a:r>
            <a:r>
              <a:rPr lang="en"/>
              <a:t> and</a:t>
            </a:r>
            <a:r>
              <a:rPr lang="en">
                <a:latin typeface="Open Sans"/>
                <a:ea typeface="Open Sans"/>
                <a:cs typeface="Open Sans"/>
                <a:sym typeface="Open Sans"/>
              </a:rPr>
              <a:t> us</a:t>
            </a:r>
            <a:r>
              <a:rPr lang="en"/>
              <a:t>ing</a:t>
            </a:r>
            <a:r>
              <a:rPr lang="en">
                <a:latin typeface="Open Sans"/>
                <a:ea typeface="Open Sans"/>
                <a:cs typeface="Open Sans"/>
                <a:sym typeface="Open Sans"/>
              </a:rPr>
              <a:t> it forever </a:t>
            </a:r>
            <a:r>
              <a:rPr lang="en" strike="sngStrike">
                <a:latin typeface="Open Sans"/>
                <a:ea typeface="Open Sans"/>
                <a:cs typeface="Open Sans"/>
                <a:sym typeface="Open Sans"/>
              </a:rPr>
              <a:t>(copy-paste into new projects)</a:t>
            </a:r>
            <a:endParaRPr strike="sngStrike">
              <a:latin typeface="Open Sans"/>
              <a:ea typeface="Open Sans"/>
              <a:cs typeface="Open Sans"/>
              <a:sym typeface="Open Sans"/>
            </a:endParaRPr>
          </a:p>
          <a:p>
            <a:pPr indent="-317500" lvl="0" marL="457200" rtl="0" algn="l">
              <a:lnSpc>
                <a:spcPct val="150000"/>
              </a:lnSpc>
              <a:spcBef>
                <a:spcPts val="0"/>
              </a:spcBef>
              <a:spcAft>
                <a:spcPts val="0"/>
              </a:spcAft>
              <a:buSzPts val="1400"/>
              <a:buFont typeface="Open Sans"/>
              <a:buChar char="●"/>
            </a:pPr>
            <a:r>
              <a:rPr lang="en"/>
              <a:t>Unifying </a:t>
            </a:r>
            <a:r>
              <a:rPr lang="en">
                <a:latin typeface="Open Sans"/>
                <a:ea typeface="Open Sans"/>
                <a:cs typeface="Open Sans"/>
                <a:sym typeface="Open Sans"/>
              </a:rPr>
              <a:t>builds</a:t>
            </a:r>
            <a:r>
              <a:rPr lang="en"/>
              <a:t> and</a:t>
            </a:r>
            <a:r>
              <a:rPr lang="en">
                <a:latin typeface="Open Sans"/>
                <a:ea typeface="Open Sans"/>
                <a:cs typeface="Open Sans"/>
                <a:sym typeface="Open Sans"/>
              </a:rPr>
              <a:t> reusing logic in various projects</a:t>
            </a:r>
            <a:endParaRPr>
              <a:latin typeface="Open Sans"/>
              <a:ea typeface="Open Sans"/>
              <a:cs typeface="Open Sans"/>
              <a:sym typeface="Open Sans"/>
            </a:endParaRPr>
          </a:p>
          <a:p>
            <a:pPr indent="-317500" lvl="0" marL="457200" rtl="0" algn="l">
              <a:lnSpc>
                <a:spcPct val="150000"/>
              </a:lnSpc>
              <a:spcBef>
                <a:spcPts val="0"/>
              </a:spcBef>
              <a:spcAft>
                <a:spcPts val="0"/>
              </a:spcAft>
              <a:buSzPts val="1400"/>
              <a:buFont typeface="Open Sans"/>
              <a:buChar char="●"/>
            </a:pPr>
            <a:r>
              <a:rPr lang="en">
                <a:latin typeface="Open Sans"/>
                <a:ea typeface="Open Sans"/>
                <a:cs typeface="Open Sans"/>
                <a:sym typeface="Open Sans"/>
              </a:rPr>
              <a:t>Dependencies management</a:t>
            </a:r>
            <a:r>
              <a:rPr lang="en">
                <a:latin typeface="Open Sans"/>
                <a:ea typeface="Open Sans"/>
                <a:cs typeface="Open Sans"/>
                <a:sym typeface="Open Sans"/>
              </a:rPr>
              <a:t>*</a:t>
            </a:r>
            <a:endParaRPr>
              <a:latin typeface="Open Sans"/>
              <a:ea typeface="Open Sans"/>
              <a:cs typeface="Open Sans"/>
              <a:sym typeface="Open Sans"/>
            </a:endParaRPr>
          </a:p>
          <a:p>
            <a:pPr indent="-317500" lvl="0" marL="457200" rtl="0" algn="l">
              <a:lnSpc>
                <a:spcPct val="150000"/>
              </a:lnSpc>
              <a:spcBef>
                <a:spcPts val="0"/>
              </a:spcBef>
              <a:spcAft>
                <a:spcPts val="0"/>
              </a:spcAft>
              <a:buSzPts val="1400"/>
              <a:buFont typeface="Open Sans"/>
              <a:buChar char="●"/>
            </a:pPr>
            <a:r>
              <a:rPr lang="en">
                <a:latin typeface="Open Sans"/>
                <a:ea typeface="Open Sans"/>
                <a:cs typeface="Open Sans"/>
                <a:sym typeface="Open Sans"/>
              </a:rPr>
              <a:t>Testing and verification</a:t>
            </a:r>
            <a:endParaRPr>
              <a:latin typeface="Open Sans"/>
              <a:ea typeface="Open Sans"/>
              <a:cs typeface="Open Sans"/>
              <a:sym typeface="Open Sans"/>
            </a:endParaRPr>
          </a:p>
          <a:p>
            <a:pPr indent="-317500" lvl="0" marL="457200" rtl="0" algn="l">
              <a:lnSpc>
                <a:spcPct val="150000"/>
              </a:lnSpc>
              <a:spcBef>
                <a:spcPts val="0"/>
              </a:spcBef>
              <a:spcAft>
                <a:spcPts val="0"/>
              </a:spcAft>
              <a:buSzPts val="1400"/>
              <a:buFont typeface="Open Sans"/>
              <a:buChar char="●"/>
            </a:pPr>
            <a:r>
              <a:rPr lang="en">
                <a:latin typeface="Open Sans"/>
                <a:ea typeface="Open Sans"/>
                <a:cs typeface="Open Sans"/>
                <a:sym typeface="Open Sans"/>
              </a:rPr>
              <a:t>Incremental builds</a:t>
            </a:r>
            <a:r>
              <a:rPr lang="en">
                <a:latin typeface="Open Sans"/>
                <a:ea typeface="Open Sans"/>
                <a:cs typeface="Open Sans"/>
                <a:sym typeface="Open Sans"/>
              </a:rPr>
              <a:t>*</a:t>
            </a:r>
            <a:endParaRPr>
              <a:latin typeface="Open Sans"/>
              <a:ea typeface="Open Sans"/>
              <a:cs typeface="Open Sans"/>
              <a:sym typeface="Open Sans"/>
            </a:endParaRPr>
          </a:p>
          <a:p>
            <a:pPr indent="0" lvl="0" marL="0" rtl="0" algn="l">
              <a:lnSpc>
                <a:spcPct val="115000"/>
              </a:lnSpc>
              <a:spcBef>
                <a:spcPts val="0"/>
              </a:spcBef>
              <a:spcAft>
                <a:spcPts val="600"/>
              </a:spcAft>
              <a:buSzPts val="1400"/>
              <a:buNone/>
            </a:pPr>
            <a:r>
              <a:t/>
            </a:r>
            <a:endParaRPr>
              <a:latin typeface="Open Sans"/>
              <a:ea typeface="Open Sans"/>
              <a:cs typeface="Open Sans"/>
              <a:sym typeface="Open Sans"/>
            </a:endParaRPr>
          </a:p>
        </p:txBody>
      </p:sp>
      <p:pic>
        <p:nvPicPr>
          <p:cNvPr id="52" name="Google Shape;52;p12"/>
          <p:cNvPicPr preferRelativeResize="0"/>
          <p:nvPr/>
        </p:nvPicPr>
        <p:blipFill rotWithShape="1">
          <a:blip r:embed="rId4">
            <a:alphaModFix/>
          </a:blip>
          <a:srcRect b="0" l="0" r="0" t="0"/>
          <a:stretch/>
        </p:blipFill>
        <p:spPr>
          <a:xfrm>
            <a:off x="420275" y="4168839"/>
            <a:ext cx="1408525" cy="582175"/>
          </a:xfrm>
          <a:prstGeom prst="rect">
            <a:avLst/>
          </a:prstGeom>
          <a:noFill/>
          <a:ln>
            <a:noFill/>
          </a:ln>
        </p:spPr>
      </p:pic>
      <p:pic>
        <p:nvPicPr>
          <p:cNvPr id="53" name="Google Shape;53;p12"/>
          <p:cNvPicPr preferRelativeResize="0"/>
          <p:nvPr/>
        </p:nvPicPr>
        <p:blipFill rotWithShape="1">
          <a:blip r:embed="rId5">
            <a:alphaModFix/>
          </a:blip>
          <a:srcRect b="0" l="0" r="0" t="0"/>
          <a:stretch/>
        </p:blipFill>
        <p:spPr>
          <a:xfrm>
            <a:off x="2298971" y="4120027"/>
            <a:ext cx="658300" cy="679799"/>
          </a:xfrm>
          <a:prstGeom prst="rect">
            <a:avLst/>
          </a:prstGeom>
          <a:noFill/>
          <a:ln>
            <a:noFill/>
          </a:ln>
        </p:spPr>
      </p:pic>
      <p:pic>
        <p:nvPicPr>
          <p:cNvPr id="54" name="Google Shape;54;p12"/>
          <p:cNvPicPr preferRelativeResize="0"/>
          <p:nvPr/>
        </p:nvPicPr>
        <p:blipFill rotWithShape="1">
          <a:blip r:embed="rId6">
            <a:alphaModFix/>
          </a:blip>
          <a:srcRect b="0" l="0" r="0" t="0"/>
          <a:stretch/>
        </p:blipFill>
        <p:spPr>
          <a:xfrm>
            <a:off x="3434550" y="3853102"/>
            <a:ext cx="1213650" cy="12136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0"/>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Plugins</a:t>
            </a:r>
            <a:endParaRPr/>
          </a:p>
        </p:txBody>
      </p:sp>
      <p:sp>
        <p:nvSpPr>
          <p:cNvPr id="204" name="Google Shape;204;p30"/>
          <p:cNvSpPr txBox="1"/>
          <p:nvPr>
            <p:ph idx="1" type="body"/>
          </p:nvPr>
        </p:nvSpPr>
        <p:spPr>
          <a:xfrm>
            <a:off x="292600" y="1335025"/>
            <a:ext cx="8419800" cy="2441700"/>
          </a:xfrm>
          <a:prstGeom prst="rect">
            <a:avLst/>
          </a:prstGeom>
          <a:noFill/>
          <a:ln>
            <a:noFill/>
          </a:ln>
        </p:spPr>
        <p:txBody>
          <a:bodyPr anchorCtr="0" anchor="t" bIns="0" lIns="0" spcFirstLastPara="1" rIns="0" wrap="square" tIns="73150">
            <a:noAutofit/>
          </a:bodyPr>
          <a:lstStyle/>
          <a:p>
            <a:pPr indent="0" lvl="0" marL="0" marR="21275" rtl="0" algn="l">
              <a:lnSpc>
                <a:spcPct val="107916"/>
              </a:lnSpc>
              <a:spcBef>
                <a:spcPts val="0"/>
              </a:spcBef>
              <a:spcAft>
                <a:spcPts val="0"/>
              </a:spcAft>
              <a:buClr>
                <a:schemeClr val="dk1"/>
              </a:buClr>
              <a:buSzPts val="1100"/>
              <a:buFont typeface="Arial"/>
              <a:buNone/>
            </a:pPr>
            <a:r>
              <a:rPr lang="en"/>
              <a:t>Most of Gradle’s useful features are added with plugins in the </a:t>
            </a:r>
            <a:r>
              <a:rPr lang="en">
                <a:latin typeface="Courier"/>
                <a:ea typeface="Courier"/>
                <a:cs typeface="Courier"/>
                <a:sym typeface="Courier"/>
              </a:rPr>
              <a:t>plugins </a:t>
            </a:r>
            <a:r>
              <a:rPr lang="en"/>
              <a:t>block of a configuration script.  </a:t>
            </a:r>
            <a:endParaRPr/>
          </a:p>
          <a:p>
            <a:pPr indent="0" lvl="0" marL="0" marR="21275" rtl="0" algn="l">
              <a:lnSpc>
                <a:spcPct val="113750"/>
              </a:lnSpc>
              <a:spcBef>
                <a:spcPts val="700"/>
              </a:spcBef>
              <a:spcAft>
                <a:spcPts val="0"/>
              </a:spcAft>
              <a:buClr>
                <a:schemeClr val="dk1"/>
              </a:buClr>
              <a:buSzPts val="1100"/>
              <a:buFont typeface="Arial"/>
              <a:buNone/>
            </a:pPr>
            <a:r>
              <a:rPr lang="en"/>
              <a:t>Plugins add new tasks (e.g. </a:t>
            </a:r>
            <a:r>
              <a:rPr lang="en">
                <a:latin typeface="Courier"/>
                <a:ea typeface="Courier"/>
                <a:cs typeface="Courier"/>
                <a:sym typeface="Courier"/>
              </a:rPr>
              <a:t>JavaCompile</a:t>
            </a:r>
            <a:r>
              <a:rPr lang="en"/>
              <a:t>), domain objects (e.g.</a:t>
            </a:r>
            <a:r>
              <a:rPr lang="en">
                <a:latin typeface="Courier"/>
                <a:ea typeface="Courier"/>
                <a:cs typeface="Courier"/>
                <a:sym typeface="Courier"/>
              </a:rPr>
              <a:t> SourceSet</a:t>
            </a:r>
            <a:r>
              <a:rPr lang="en"/>
              <a:t>), and conventions (e.g. locating Java source at </a:t>
            </a:r>
            <a:r>
              <a:rPr lang="en">
                <a:latin typeface="Courier"/>
                <a:ea typeface="Courier"/>
                <a:cs typeface="Courier"/>
                <a:sym typeface="Courier"/>
              </a:rPr>
              <a:t>src/main/java</a:t>
            </a:r>
            <a:r>
              <a:rPr lang="en"/>
              <a:t>), and they can also extend core objects and objects from other plugins.  </a:t>
            </a:r>
            <a:endParaRPr/>
          </a:p>
          <a:p>
            <a:pPr indent="0" lvl="0" marL="0" marR="21275" rtl="0" algn="l">
              <a:lnSpc>
                <a:spcPct val="113750"/>
              </a:lnSpc>
              <a:spcBef>
                <a:spcPts val="630"/>
              </a:spcBef>
              <a:spcAft>
                <a:spcPts val="630"/>
              </a:spcAft>
              <a:buClr>
                <a:schemeClr val="dk1"/>
              </a:buClr>
              <a:buSzPts val="1100"/>
              <a:buFont typeface="Arial"/>
              <a:buNone/>
            </a:pPr>
            <a:r>
              <a:rPr lang="en"/>
              <a:t>There are binary plugins and script plugins. Binary plugins are usually an external plugin jar. Script plugins are typically used within a build.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Plugins</a:t>
            </a:r>
            <a:endParaRPr/>
          </a:p>
        </p:txBody>
      </p:sp>
      <p:sp>
        <p:nvSpPr>
          <p:cNvPr id="210" name="Google Shape;210;p31"/>
          <p:cNvSpPr txBox="1"/>
          <p:nvPr>
            <p:ph idx="1" type="body"/>
          </p:nvPr>
        </p:nvSpPr>
        <p:spPr>
          <a:xfrm>
            <a:off x="292600" y="1335025"/>
            <a:ext cx="8601300" cy="3344100"/>
          </a:xfrm>
          <a:prstGeom prst="rect">
            <a:avLst/>
          </a:prstGeom>
          <a:noFill/>
          <a:ln>
            <a:noFill/>
          </a:ln>
        </p:spPr>
        <p:txBody>
          <a:bodyPr anchorCtr="0" anchor="t" bIns="0" lIns="0" spcFirstLastPara="1" rIns="0" wrap="square" tIns="73150">
            <a:noAutofit/>
          </a:bodyPr>
          <a:lstStyle/>
          <a:p>
            <a:pPr indent="0" lvl="0" marL="0" marR="0" rtl="0" algn="l">
              <a:lnSpc>
                <a:spcPct val="107916"/>
              </a:lnSpc>
              <a:spcBef>
                <a:spcPts val="0"/>
              </a:spcBef>
              <a:spcAft>
                <a:spcPts val="0"/>
              </a:spcAft>
              <a:buClr>
                <a:schemeClr val="dk1"/>
              </a:buClr>
              <a:buSzPts val="1100"/>
              <a:buFont typeface="Arial"/>
              <a:buNone/>
            </a:pPr>
            <a:r>
              <a:rPr lang="en"/>
              <a:t>Gradle provides the core plugins (e.g. </a:t>
            </a:r>
            <a:r>
              <a:rPr lang="en">
                <a:latin typeface="Courier"/>
                <a:ea typeface="Courier"/>
                <a:cs typeface="Courier"/>
                <a:sym typeface="Courier"/>
              </a:rPr>
              <a:t>application</a:t>
            </a:r>
            <a:r>
              <a:rPr lang="en"/>
              <a:t>, </a:t>
            </a:r>
            <a:r>
              <a:rPr lang="en">
                <a:latin typeface="Courier"/>
                <a:ea typeface="Courier"/>
                <a:cs typeface="Courier"/>
                <a:sym typeface="Courier"/>
              </a:rPr>
              <a:t>java</a:t>
            </a:r>
            <a:r>
              <a:rPr lang="en"/>
              <a:t>) as part of its distribution. </a:t>
            </a:r>
            <a:endParaRPr/>
          </a:p>
          <a:p>
            <a:pPr indent="0" lvl="0" marL="0" rtl="0" algn="l">
              <a:lnSpc>
                <a:spcPct val="107916"/>
              </a:lnSpc>
              <a:spcBef>
                <a:spcPts val="790"/>
              </a:spcBef>
              <a:spcAft>
                <a:spcPts val="0"/>
              </a:spcAft>
              <a:buNone/>
            </a:pPr>
            <a:r>
              <a:rPr lang="en"/>
              <a:t>Applying a community plugin:  </a:t>
            </a:r>
            <a:endParaRPr/>
          </a:p>
          <a:p>
            <a:pPr indent="0" lvl="0" marL="0" rtl="0" algn="l">
              <a:lnSpc>
                <a:spcPct val="107916"/>
              </a:lnSpc>
              <a:spcBef>
                <a:spcPts val="480"/>
              </a:spcBef>
              <a:spcAft>
                <a:spcPts val="0"/>
              </a:spcAft>
              <a:buClr>
                <a:schemeClr val="dk1"/>
              </a:buClr>
              <a:buSzPts val="1100"/>
              <a:buFont typeface="Arial"/>
              <a:buNone/>
            </a:pPr>
            <a:r>
              <a:t/>
            </a:r>
            <a:endParaRPr/>
          </a:p>
          <a:p>
            <a:pPr indent="0" lvl="0" marL="0" rtl="0" algn="l">
              <a:lnSpc>
                <a:spcPct val="115000"/>
              </a:lnSpc>
              <a:spcBef>
                <a:spcPts val="480"/>
              </a:spcBef>
              <a:spcAft>
                <a:spcPts val="0"/>
              </a:spcAft>
              <a:buNone/>
            </a:pPr>
            <a:r>
              <a:rPr lang="en" sz="1100">
                <a:latin typeface="JetBrains Mono"/>
                <a:ea typeface="JetBrains Mono"/>
                <a:cs typeface="JetBrains Mono"/>
                <a:sym typeface="JetBrains Mono"/>
              </a:rPr>
              <a:t>plugins {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application </a:t>
            </a:r>
            <a:r>
              <a:rPr lang="en" sz="1100">
                <a:solidFill>
                  <a:srgbClr val="808080"/>
                </a:solidFill>
                <a:latin typeface="JetBrains Mono"/>
                <a:ea typeface="JetBrains Mono"/>
                <a:cs typeface="JetBrains Mono"/>
                <a:sym typeface="JetBrains Mono"/>
              </a:rPr>
              <a:t>// core plugin</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kotlin(</a:t>
            </a:r>
            <a:r>
              <a:rPr lang="en" sz="1100">
                <a:solidFill>
                  <a:srgbClr val="067D17"/>
                </a:solidFill>
                <a:latin typeface="JetBrains Mono"/>
                <a:ea typeface="JetBrains Mono"/>
                <a:cs typeface="JetBrains Mono"/>
                <a:sym typeface="JetBrains Mono"/>
              </a:rPr>
              <a:t>"jvm"</a:t>
            </a:r>
            <a:r>
              <a:rPr lang="en" sz="1100">
                <a:latin typeface="JetBrains Mono"/>
                <a:ea typeface="JetBrains Mono"/>
                <a:cs typeface="JetBrains Mono"/>
                <a:sym typeface="JetBrains Mono"/>
              </a:rPr>
              <a:t>) version </a:t>
            </a:r>
            <a:r>
              <a:rPr lang="en" sz="1100">
                <a:solidFill>
                  <a:srgbClr val="067D17"/>
                </a:solidFill>
                <a:latin typeface="JetBrains Mono"/>
                <a:ea typeface="JetBrains Mono"/>
                <a:cs typeface="JetBrains Mono"/>
                <a:sym typeface="JetBrains Mono"/>
              </a:rPr>
              <a:t>"1.8.0"</a:t>
            </a:r>
            <a:r>
              <a:rPr lang="en" sz="1100">
                <a:latin typeface="JetBrains Mono"/>
                <a:ea typeface="JetBrains Mono"/>
                <a:cs typeface="JetBrains Mono"/>
                <a:sym typeface="JetBrains Mono"/>
              </a:rPr>
              <a:t> </a:t>
            </a:r>
            <a:r>
              <a:rPr lang="en" sz="1100">
                <a:solidFill>
                  <a:srgbClr val="808080"/>
                </a:solidFill>
                <a:latin typeface="JetBrains Mono"/>
                <a:ea typeface="JetBrains Mono"/>
                <a:cs typeface="JetBrains Mono"/>
                <a:sym typeface="JetBrains Mono"/>
              </a:rPr>
              <a:t>// id("org.jetbrains.kotlin.jvm") version "1.8.0"</a:t>
            </a:r>
            <a:endParaRPr sz="1100">
              <a:solidFill>
                <a:srgbClr val="808080"/>
              </a:solidFill>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id(</a:t>
            </a:r>
            <a:r>
              <a:rPr lang="en" sz="1100">
                <a:solidFill>
                  <a:srgbClr val="067D17"/>
                </a:solidFill>
                <a:latin typeface="JetBrains Mono"/>
                <a:ea typeface="JetBrains Mono"/>
                <a:cs typeface="JetBrains Mono"/>
                <a:sym typeface="JetBrains Mono"/>
              </a:rPr>
              <a:t>"io.gitlab.arturbosch.detekt"</a:t>
            </a:r>
            <a:r>
              <a:rPr lang="en" sz="1100">
                <a:latin typeface="JetBrains Mono"/>
                <a:ea typeface="JetBrains Mono"/>
                <a:cs typeface="JetBrains Mono"/>
                <a:sym typeface="JetBrains Mono"/>
              </a:rPr>
              <a:t>) version </a:t>
            </a:r>
            <a:r>
              <a:rPr lang="en" sz="1100">
                <a:solidFill>
                  <a:srgbClr val="067D17"/>
                </a:solidFill>
                <a:latin typeface="JetBrains Mono"/>
                <a:ea typeface="JetBrains Mono"/>
                <a:cs typeface="JetBrains Mono"/>
                <a:sym typeface="JetBrains Mono"/>
              </a:rPr>
              <a:t>"1.21.0"</a:t>
            </a:r>
            <a:r>
              <a:rPr lang="en" sz="1100">
                <a:latin typeface="JetBrains Mono"/>
                <a:ea typeface="JetBrains Mono"/>
                <a:cs typeface="JetBrains Mono"/>
                <a:sym typeface="JetBrains Mono"/>
              </a:rPr>
              <a:t> apply </a:t>
            </a:r>
            <a:r>
              <a:rPr lang="en" sz="1100">
                <a:solidFill>
                  <a:srgbClr val="0432FF"/>
                </a:solidFill>
                <a:latin typeface="JetBrains Mono"/>
                <a:ea typeface="JetBrains Mono"/>
                <a:cs typeface="JetBrains Mono"/>
                <a:sym typeface="JetBrains Mono"/>
              </a:rPr>
              <a:t>false</a:t>
            </a:r>
            <a:r>
              <a:rPr lang="en" sz="1100">
                <a:latin typeface="JetBrains Mono"/>
                <a:ea typeface="JetBrains Mono"/>
                <a:cs typeface="JetBrains Mono"/>
                <a:sym typeface="JetBrains Mono"/>
              </a:rPr>
              <a:t> </a:t>
            </a:r>
            <a:r>
              <a:rPr lang="en" sz="1100">
                <a:solidFill>
                  <a:srgbClr val="808080"/>
                </a:solidFill>
                <a:latin typeface="JetBrains Mono"/>
                <a:ea typeface="JetBrains Mono"/>
                <a:cs typeface="JetBrains Mono"/>
                <a:sym typeface="JetBrains Mono"/>
              </a:rPr>
              <a:t>// later apply it in a subproject</a:t>
            </a:r>
            <a:endParaRPr sz="1100">
              <a:solidFill>
                <a:srgbClr val="808080"/>
              </a:solidFill>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t/>
            </a:r>
            <a:endParaRPr sz="1100">
              <a:latin typeface="JetBrains Mono"/>
              <a:ea typeface="JetBrains Mono"/>
              <a:cs typeface="JetBrains Mono"/>
              <a:sym typeface="JetBrains Mono"/>
            </a:endParaRPr>
          </a:p>
          <a:p>
            <a:pPr indent="0" lvl="0" marL="0" marR="102235" rtl="0" algn="l">
              <a:lnSpc>
                <a:spcPct val="115000"/>
              </a:lnSpc>
              <a:spcBef>
                <a:spcPts val="0"/>
              </a:spcBef>
              <a:spcAft>
                <a:spcPts val="0"/>
              </a:spcAft>
              <a:buClr>
                <a:schemeClr val="dk1"/>
              </a:buClr>
              <a:buSzPts val="1100"/>
              <a:buFont typeface="Arial"/>
              <a:buNone/>
            </a:pPr>
            <a:r>
              <a:rPr lang="en"/>
              <a:t>There are also plugins that are built from </a:t>
            </a:r>
            <a:r>
              <a:rPr lang="en">
                <a:latin typeface="Courier"/>
                <a:ea typeface="Courier"/>
                <a:cs typeface="Courier"/>
                <a:sym typeface="Courier"/>
              </a:rPr>
              <a:t>buildSrc</a:t>
            </a:r>
            <a:r>
              <a:rPr lang="en"/>
              <a:t> and then applied by </a:t>
            </a:r>
            <a:r>
              <a:rPr lang="en">
                <a:latin typeface="Courier"/>
                <a:ea typeface="Courier"/>
                <a:cs typeface="Courier"/>
                <a:sym typeface="Courier"/>
              </a:rPr>
              <a:t>id</a:t>
            </a:r>
            <a:r>
              <a:rPr lang="en"/>
              <a:t> as though they were community plugins.  </a:t>
            </a:r>
            <a:endParaRPr/>
          </a:p>
          <a:p>
            <a:pPr indent="0" lvl="0" marL="0" rtl="0" algn="l">
              <a:lnSpc>
                <a:spcPct val="107916"/>
              </a:lnSpc>
              <a:spcBef>
                <a:spcPts val="760"/>
              </a:spcBef>
              <a:spcAft>
                <a:spcPts val="600"/>
              </a:spcAft>
              <a:buClr>
                <a:schemeClr val="dk1"/>
              </a:buClr>
              <a:buSzPts val="1100"/>
              <a:buFont typeface="Arial"/>
              <a:buNone/>
            </a:pPr>
            <a:r>
              <a:rPr lang="en"/>
              <a:t>Custom plugin repositories can be added via the </a:t>
            </a:r>
            <a:r>
              <a:rPr lang="en">
                <a:latin typeface="Courier"/>
                <a:ea typeface="Courier"/>
                <a:cs typeface="Courier"/>
                <a:sym typeface="Courier"/>
              </a:rPr>
              <a:t>pluginManagement { … }</a:t>
            </a:r>
            <a:r>
              <a:rPr lang="en"/>
              <a:t> block in </a:t>
            </a:r>
            <a:r>
              <a:rPr lang="en">
                <a:latin typeface="Courier"/>
                <a:ea typeface="Courier"/>
                <a:cs typeface="Courier"/>
                <a:sym typeface="Courier"/>
              </a:rPr>
              <a:t>settings.gradle.kts</a:t>
            </a:r>
            <a:r>
              <a:rPr lang="en"/>
              <a:t>.</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Plugins</a:t>
            </a:r>
            <a:endParaRPr/>
          </a:p>
        </p:txBody>
      </p:sp>
      <p:sp>
        <p:nvSpPr>
          <p:cNvPr id="216" name="Google Shape;216;p32"/>
          <p:cNvSpPr txBox="1"/>
          <p:nvPr>
            <p:ph idx="1" type="body"/>
          </p:nvPr>
        </p:nvSpPr>
        <p:spPr>
          <a:xfrm>
            <a:off x="292600" y="1335025"/>
            <a:ext cx="8601300" cy="33441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None/>
            </a:pPr>
            <a:r>
              <a:rPr lang="en" sz="1100">
                <a:solidFill>
                  <a:srgbClr val="808080"/>
                </a:solidFill>
                <a:latin typeface="JetBrains Mono"/>
                <a:ea typeface="JetBrains Mono"/>
                <a:cs typeface="JetBrains Mono"/>
                <a:sym typeface="JetBrains Mono"/>
              </a:rPr>
              <a:t>// our build.gradle.kts </a:t>
            </a:r>
            <a:endParaRPr sz="1100">
              <a:solidFill>
                <a:srgbClr val="808080"/>
              </a:solidFill>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plugins {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kotlin(</a:t>
            </a:r>
            <a:r>
              <a:rPr lang="en" sz="1100">
                <a:solidFill>
                  <a:srgbClr val="067D17"/>
                </a:solidFill>
                <a:latin typeface="JetBrains Mono"/>
                <a:ea typeface="JetBrains Mono"/>
                <a:cs typeface="JetBrains Mono"/>
                <a:sym typeface="JetBrains Mono"/>
              </a:rPr>
              <a:t>"jvm"</a:t>
            </a:r>
            <a:r>
              <a:rPr lang="en" sz="1100">
                <a:latin typeface="JetBrains Mono"/>
                <a:ea typeface="JetBrains Mono"/>
                <a:cs typeface="JetBrains Mono"/>
                <a:sym typeface="JetBrains Mono"/>
              </a:rPr>
              <a:t>) version </a:t>
            </a:r>
            <a:r>
              <a:rPr lang="en" sz="1100">
                <a:solidFill>
                  <a:srgbClr val="067D17"/>
                </a:solidFill>
                <a:latin typeface="JetBrains Mono"/>
                <a:ea typeface="JetBrains Mono"/>
                <a:cs typeface="JetBrains Mono"/>
                <a:sym typeface="JetBrains Mono"/>
              </a:rPr>
              <a:t>"1.8.0"</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application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kotlin { </a:t>
            </a:r>
            <a:r>
              <a:rPr lang="en" sz="1100">
                <a:solidFill>
                  <a:srgbClr val="808080"/>
                </a:solidFill>
                <a:latin typeface="JetBrains Mono"/>
                <a:ea typeface="JetBrains Mono"/>
                <a:cs typeface="JetBrains Mono"/>
                <a:sym typeface="JetBrains Mono"/>
              </a:rPr>
              <a:t>// provided by kotlin("jvm") community plugin</a:t>
            </a: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jvmToolchain(8)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application { </a:t>
            </a:r>
            <a:r>
              <a:rPr lang="en" sz="1100">
                <a:solidFill>
                  <a:srgbClr val="808080"/>
                </a:solidFill>
                <a:latin typeface="JetBrains Mono"/>
                <a:ea typeface="JetBrains Mono"/>
                <a:cs typeface="JetBrains Mono"/>
                <a:sym typeface="JetBrains Mono"/>
              </a:rPr>
              <a:t>// provided by application core plugin </a:t>
            </a:r>
            <a:endParaRPr sz="1100">
              <a:solidFill>
                <a:srgbClr val="808080"/>
              </a:solidFill>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mainClass.set(</a:t>
            </a:r>
            <a:r>
              <a:rPr lang="en" sz="1100">
                <a:solidFill>
                  <a:srgbClr val="067D17"/>
                </a:solidFill>
                <a:latin typeface="JetBrains Mono"/>
                <a:ea typeface="JetBrains Mono"/>
                <a:cs typeface="JetBrains Mono"/>
                <a:sym typeface="JetBrains Mono"/>
              </a:rPr>
              <a:t>"MainKt"</a:t>
            </a: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t/>
            </a:r>
            <a:endParaRPr sz="1100">
              <a:latin typeface="JetBrains Mono"/>
              <a:ea typeface="JetBrains Mono"/>
              <a:cs typeface="JetBrains Mono"/>
              <a:sym typeface="JetBrains Mono"/>
            </a:endParaRPr>
          </a:p>
          <a:p>
            <a:pPr indent="0" lvl="0" marL="0" rtl="0" algn="l">
              <a:lnSpc>
                <a:spcPct val="107916"/>
              </a:lnSpc>
              <a:spcBef>
                <a:spcPts val="0"/>
              </a:spcBef>
              <a:spcAft>
                <a:spcPts val="600"/>
              </a:spcAft>
              <a:buClr>
                <a:schemeClr val="dk1"/>
              </a:buClr>
              <a:buSzPts val="1100"/>
              <a:buFont typeface="Arial"/>
              <a:buNone/>
            </a:pPr>
            <a:r>
              <a:rPr lang="en"/>
              <a:t>With this snippet, we’ve applied two plugins to our project.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Plugins</a:t>
            </a:r>
            <a:endParaRPr/>
          </a:p>
        </p:txBody>
      </p:sp>
      <p:sp>
        <p:nvSpPr>
          <p:cNvPr id="222" name="Google Shape;222;p33"/>
          <p:cNvSpPr txBox="1"/>
          <p:nvPr>
            <p:ph idx="1" type="body"/>
          </p:nvPr>
        </p:nvSpPr>
        <p:spPr>
          <a:xfrm>
            <a:off x="292600" y="1335025"/>
            <a:ext cx="8601300" cy="33441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None/>
            </a:pPr>
            <a:r>
              <a:rPr lang="en" sz="1100">
                <a:solidFill>
                  <a:srgbClr val="808080"/>
                </a:solidFill>
                <a:latin typeface="JetBrains Mono"/>
                <a:ea typeface="JetBrains Mono"/>
                <a:cs typeface="JetBrains Mono"/>
                <a:sym typeface="JetBrains Mono"/>
              </a:rPr>
              <a:t>// our build.gradle.kts </a:t>
            </a:r>
            <a:endParaRPr sz="1100">
              <a:solidFill>
                <a:srgbClr val="808080"/>
              </a:solidFill>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plugins {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kotlin(</a:t>
            </a:r>
            <a:r>
              <a:rPr lang="en" sz="1100">
                <a:solidFill>
                  <a:srgbClr val="067D17"/>
                </a:solidFill>
                <a:latin typeface="JetBrains Mono"/>
                <a:ea typeface="JetBrains Mono"/>
                <a:cs typeface="JetBrains Mono"/>
                <a:sym typeface="JetBrains Mono"/>
              </a:rPr>
              <a:t>"jvm"</a:t>
            </a:r>
            <a:r>
              <a:rPr lang="en" sz="1100">
                <a:latin typeface="JetBrains Mono"/>
                <a:ea typeface="JetBrains Mono"/>
                <a:cs typeface="JetBrains Mono"/>
                <a:sym typeface="JetBrains Mono"/>
              </a:rPr>
              <a:t>) apply </a:t>
            </a:r>
            <a:r>
              <a:rPr lang="en" sz="1100">
                <a:solidFill>
                  <a:srgbClr val="0432FF"/>
                </a:solidFill>
                <a:latin typeface="JetBrains Mono"/>
                <a:ea typeface="JetBrains Mono"/>
                <a:cs typeface="JetBrains Mono"/>
                <a:sym typeface="JetBrains Mono"/>
              </a:rPr>
              <a:t>false</a:t>
            </a: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kotlin(</a:t>
            </a:r>
            <a:r>
              <a:rPr lang="en" sz="1100">
                <a:solidFill>
                  <a:srgbClr val="067D17"/>
                </a:solidFill>
                <a:latin typeface="JetBrains Mono"/>
                <a:ea typeface="JetBrains Mono"/>
                <a:cs typeface="JetBrains Mono"/>
                <a:sym typeface="JetBrains Mono"/>
              </a:rPr>
              <a:t>"plugin.serialization"</a:t>
            </a:r>
            <a:r>
              <a:rPr lang="en" sz="1100">
                <a:latin typeface="JetBrains Mono"/>
                <a:ea typeface="JetBrains Mono"/>
                <a:cs typeface="JetBrains Mono"/>
                <a:sym typeface="JetBrains Mono"/>
              </a:rPr>
              <a:t>) apply </a:t>
            </a:r>
            <a:r>
              <a:rPr lang="en" sz="1100">
                <a:solidFill>
                  <a:srgbClr val="0432FF"/>
                </a:solidFill>
                <a:latin typeface="JetBrains Mono"/>
                <a:ea typeface="JetBrains Mono"/>
                <a:cs typeface="JetBrains Mono"/>
                <a:sym typeface="JetBrains Mono"/>
              </a:rPr>
              <a:t>false</a:t>
            </a: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allProjects {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apply {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plugin(</a:t>
            </a:r>
            <a:r>
              <a:rPr lang="en" sz="1100">
                <a:solidFill>
                  <a:srgbClr val="067D17"/>
                </a:solidFill>
                <a:latin typeface="JetBrains Mono"/>
                <a:ea typeface="JetBrains Mono"/>
                <a:cs typeface="JetBrains Mono"/>
                <a:sym typeface="JetBrains Mono"/>
              </a:rPr>
              <a:t>"kotlin"</a:t>
            </a: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1000"/>
              </a:spcBef>
              <a:spcAft>
                <a:spcPts val="0"/>
              </a:spcAft>
              <a:buNone/>
            </a:pPr>
            <a:r>
              <a:t/>
            </a:r>
            <a:endParaRPr sz="1100">
              <a:latin typeface="JetBrains Mono"/>
              <a:ea typeface="JetBrains Mono"/>
              <a:cs typeface="JetBrains Mono"/>
              <a:sym typeface="JetBrains Mono"/>
            </a:endParaRPr>
          </a:p>
          <a:p>
            <a:pPr indent="0" lvl="0" marL="0" rtl="0" algn="l">
              <a:lnSpc>
                <a:spcPct val="107916"/>
              </a:lnSpc>
              <a:spcBef>
                <a:spcPts val="1000"/>
              </a:spcBef>
              <a:spcAft>
                <a:spcPts val="600"/>
              </a:spcAft>
              <a:buClr>
                <a:schemeClr val="dk1"/>
              </a:buClr>
              <a:buSzPts val="1100"/>
              <a:buFont typeface="Arial"/>
              <a:buNone/>
            </a:pPr>
            <a:r>
              <a:rPr lang="en"/>
              <a:t>Here we’ve applied only the Kotlin plugin to all modules in the project eagerly.</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Plugins</a:t>
            </a:r>
            <a:endParaRPr/>
          </a:p>
        </p:txBody>
      </p:sp>
      <p:sp>
        <p:nvSpPr>
          <p:cNvPr id="228" name="Google Shape;228;p34"/>
          <p:cNvSpPr txBox="1"/>
          <p:nvPr>
            <p:ph idx="1" type="body"/>
          </p:nvPr>
        </p:nvSpPr>
        <p:spPr>
          <a:xfrm>
            <a:off x="292600" y="1335025"/>
            <a:ext cx="8601300" cy="33441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None/>
            </a:pPr>
            <a:r>
              <a:rPr lang="en" sz="1100">
                <a:solidFill>
                  <a:srgbClr val="808080"/>
                </a:solidFill>
                <a:latin typeface="JetBrains Mono"/>
                <a:ea typeface="JetBrains Mono"/>
                <a:cs typeface="JetBrains Mono"/>
                <a:sym typeface="JetBrains Mono"/>
              </a:rPr>
              <a:t>// our build.gradle.kts </a:t>
            </a:r>
            <a:endParaRPr sz="1100">
              <a:solidFill>
                <a:srgbClr val="808080"/>
              </a:solidFill>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plugins {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kotlin(</a:t>
            </a:r>
            <a:r>
              <a:rPr lang="en" sz="1100">
                <a:solidFill>
                  <a:srgbClr val="067D17"/>
                </a:solidFill>
                <a:latin typeface="JetBrains Mono"/>
                <a:ea typeface="JetBrains Mono"/>
                <a:cs typeface="JetBrains Mono"/>
                <a:sym typeface="JetBrains Mono"/>
              </a:rPr>
              <a:t>"jvm"</a:t>
            </a:r>
            <a:r>
              <a:rPr lang="en" sz="1100">
                <a:latin typeface="JetBrains Mono"/>
                <a:ea typeface="JetBrains Mono"/>
                <a:cs typeface="JetBrains Mono"/>
                <a:sym typeface="JetBrains Mono"/>
              </a:rPr>
              <a:t>) apply </a:t>
            </a:r>
            <a:r>
              <a:rPr lang="en" sz="1100">
                <a:solidFill>
                  <a:srgbClr val="0432FF"/>
                </a:solidFill>
                <a:latin typeface="JetBrains Mono"/>
                <a:ea typeface="JetBrains Mono"/>
                <a:cs typeface="JetBrains Mono"/>
                <a:sym typeface="JetBrains Mono"/>
              </a:rPr>
              <a:t>false</a:t>
            </a: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kotlin(</a:t>
            </a:r>
            <a:r>
              <a:rPr lang="en" sz="1100">
                <a:solidFill>
                  <a:srgbClr val="067D17"/>
                </a:solidFill>
                <a:latin typeface="JetBrains Mono"/>
                <a:ea typeface="JetBrains Mono"/>
                <a:cs typeface="JetBrains Mono"/>
                <a:sym typeface="JetBrains Mono"/>
              </a:rPr>
              <a:t>"plugin.serialization"</a:t>
            </a:r>
            <a:r>
              <a:rPr lang="en" sz="1100">
                <a:latin typeface="JetBrains Mono"/>
                <a:ea typeface="JetBrains Mono"/>
                <a:cs typeface="JetBrains Mono"/>
                <a:sym typeface="JetBrains Mono"/>
              </a:rPr>
              <a:t>) apply </a:t>
            </a:r>
            <a:r>
              <a:rPr lang="en" sz="1100">
                <a:solidFill>
                  <a:srgbClr val="0432FF"/>
                </a:solidFill>
                <a:latin typeface="JetBrains Mono"/>
                <a:ea typeface="JetBrains Mono"/>
                <a:cs typeface="JetBrains Mono"/>
                <a:sym typeface="JetBrains Mono"/>
              </a:rPr>
              <a:t>false</a:t>
            </a: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val ignored = listOf("common")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configure(subprojects.filter { it.name !in ignored }) {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apply {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plugin("kotlinx-serialization")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t/>
            </a:r>
            <a:endParaRPr sz="1100">
              <a:latin typeface="JetBrains Mono"/>
              <a:ea typeface="JetBrains Mono"/>
              <a:cs typeface="JetBrains Mono"/>
              <a:sym typeface="JetBrains Mono"/>
            </a:endParaRPr>
          </a:p>
          <a:p>
            <a:pPr indent="0" lvl="0" marL="0" rtl="0" algn="l">
              <a:lnSpc>
                <a:spcPct val="107916"/>
              </a:lnSpc>
              <a:spcBef>
                <a:spcPts val="0"/>
              </a:spcBef>
              <a:spcAft>
                <a:spcPts val="600"/>
              </a:spcAft>
              <a:buClr>
                <a:schemeClr val="dk1"/>
              </a:buClr>
              <a:buSzPts val="1100"/>
              <a:buFont typeface="Arial"/>
              <a:buNone/>
            </a:pPr>
            <a:r>
              <a:rPr lang="en"/>
              <a:t>We applied the </a:t>
            </a:r>
            <a:r>
              <a:rPr lang="en">
                <a:latin typeface="Arial"/>
                <a:ea typeface="Arial"/>
                <a:cs typeface="Arial"/>
                <a:sym typeface="Arial"/>
              </a:rPr>
              <a:t>kotlinx-serialization</a:t>
            </a:r>
            <a:r>
              <a:rPr lang="en"/>
              <a:t> plugin to all modules except </a:t>
            </a:r>
            <a:r>
              <a:rPr lang="en">
                <a:latin typeface="Courier"/>
                <a:ea typeface="Courier"/>
                <a:cs typeface="Courier"/>
                <a:sym typeface="Courier"/>
              </a:rPr>
              <a:t>common</a:t>
            </a:r>
            <a:r>
              <a:rPr lang="en"/>
              <a:t>.</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5"/>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Dependency management</a:t>
            </a:r>
            <a:endParaRPr/>
          </a:p>
        </p:txBody>
      </p:sp>
      <p:sp>
        <p:nvSpPr>
          <p:cNvPr id="234" name="Google Shape;234;p35"/>
          <p:cNvSpPr txBox="1"/>
          <p:nvPr>
            <p:ph idx="1" type="body"/>
          </p:nvPr>
        </p:nvSpPr>
        <p:spPr>
          <a:xfrm>
            <a:off x="292600" y="1335025"/>
            <a:ext cx="8419800" cy="2103000"/>
          </a:xfrm>
          <a:prstGeom prst="rect">
            <a:avLst/>
          </a:prstGeom>
          <a:noFill/>
          <a:ln>
            <a:noFill/>
          </a:ln>
        </p:spPr>
        <p:txBody>
          <a:bodyPr anchorCtr="0" anchor="t" bIns="0" lIns="0" spcFirstLastPara="1" rIns="0" wrap="square" tIns="73150">
            <a:noAutofit/>
          </a:bodyPr>
          <a:lstStyle/>
          <a:p>
            <a:pPr indent="0" lvl="0" marL="0" marR="0" rtl="0" algn="l">
              <a:lnSpc>
                <a:spcPct val="111666"/>
              </a:lnSpc>
              <a:spcBef>
                <a:spcPts val="0"/>
              </a:spcBef>
              <a:spcAft>
                <a:spcPts val="0"/>
              </a:spcAft>
              <a:buClr>
                <a:schemeClr val="dk1"/>
              </a:buClr>
              <a:buSzPts val="1100"/>
              <a:buFont typeface="Arial"/>
              <a:buNone/>
            </a:pPr>
            <a:r>
              <a:rPr lang="en"/>
              <a:t>Gradle will look for declared dependencies in repositories, which are local directories or remote repositories. This process is called dependency resolution.  </a:t>
            </a:r>
            <a:endParaRPr/>
          </a:p>
          <a:p>
            <a:pPr indent="0" lvl="0" marL="0" marR="0" rtl="0" algn="l">
              <a:lnSpc>
                <a:spcPct val="111666"/>
              </a:lnSpc>
              <a:spcBef>
                <a:spcPts val="755"/>
              </a:spcBef>
              <a:spcAft>
                <a:spcPts val="0"/>
              </a:spcAft>
              <a:buClr>
                <a:schemeClr val="dk1"/>
              </a:buClr>
              <a:buSzPts val="1100"/>
              <a:buFont typeface="Arial"/>
              <a:buNone/>
            </a:pPr>
            <a:r>
              <a:rPr lang="en"/>
              <a:t>Once the dependencies are resolved, the resolution mechanism stores the underlying files of a dependency in a local cache (the local Maven repository).  </a:t>
            </a:r>
            <a:endParaRPr/>
          </a:p>
          <a:p>
            <a:pPr indent="0" lvl="0" marL="0" marR="0" rtl="0" algn="l">
              <a:lnSpc>
                <a:spcPct val="111666"/>
              </a:lnSpc>
              <a:spcBef>
                <a:spcPts val="755"/>
              </a:spcBef>
              <a:spcAft>
                <a:spcPts val="16365"/>
              </a:spcAft>
              <a:buClr>
                <a:schemeClr val="dk1"/>
              </a:buClr>
              <a:buSzPts val="1100"/>
              <a:buFont typeface="Arial"/>
              <a:buNone/>
            </a:pPr>
            <a:r>
              <a:rPr lang="en"/>
              <a:t>Gradle handles dependency resolution in the event that there are conflicting transitive dependencies. This behavior can also be customized.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6"/>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Dependency management: Repositories</a:t>
            </a:r>
            <a:endParaRPr/>
          </a:p>
        </p:txBody>
      </p:sp>
      <p:sp>
        <p:nvSpPr>
          <p:cNvPr id="240" name="Google Shape;240;p36"/>
          <p:cNvSpPr txBox="1"/>
          <p:nvPr>
            <p:ph idx="1" type="body"/>
          </p:nvPr>
        </p:nvSpPr>
        <p:spPr>
          <a:xfrm>
            <a:off x="292600" y="1335025"/>
            <a:ext cx="8419800" cy="37728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None/>
            </a:pPr>
            <a:r>
              <a:rPr lang="en">
                <a:latin typeface="JetBrains Mono"/>
                <a:ea typeface="JetBrains Mono"/>
                <a:cs typeface="JetBrains Mono"/>
                <a:sym typeface="JetBrains Mono"/>
              </a:rPr>
              <a:t>repositories { </a:t>
            </a:r>
            <a:endParaRPr>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a:latin typeface="JetBrains Mono"/>
                <a:ea typeface="JetBrains Mono"/>
                <a:cs typeface="JetBrains Mono"/>
                <a:sym typeface="JetBrains Mono"/>
              </a:rPr>
              <a:t>    mavenCentral() </a:t>
            </a:r>
            <a:endParaRPr>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a:latin typeface="JetBrains Mono"/>
                <a:ea typeface="JetBrains Mono"/>
                <a:cs typeface="JetBrains Mono"/>
                <a:sym typeface="JetBrains Mono"/>
              </a:rPr>
              <a:t>    maven { </a:t>
            </a:r>
            <a:endParaRPr>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a:latin typeface="JetBrains Mono"/>
                <a:ea typeface="JetBrains Mono"/>
                <a:cs typeface="JetBrains Mono"/>
                <a:sym typeface="JetBrains Mono"/>
              </a:rPr>
              <a:t>        url = uri(</a:t>
            </a:r>
            <a:r>
              <a:rPr lang="en">
                <a:solidFill>
                  <a:srgbClr val="067D17"/>
                </a:solidFill>
                <a:latin typeface="JetBrains Mono"/>
                <a:ea typeface="JetBrains Mono"/>
                <a:cs typeface="JetBrains Mono"/>
                <a:sym typeface="JetBrains Mono"/>
              </a:rPr>
              <a:t>"https://your.company.com/maven"</a:t>
            </a:r>
            <a:r>
              <a:rPr lang="en">
                <a:latin typeface="JetBrains Mono"/>
                <a:ea typeface="JetBrains Mono"/>
                <a:cs typeface="JetBrains Mono"/>
                <a:sym typeface="JetBrains Mono"/>
              </a:rPr>
              <a:t>) </a:t>
            </a:r>
            <a:endParaRPr>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a:latin typeface="JetBrains Mono"/>
                <a:ea typeface="JetBrains Mono"/>
                <a:cs typeface="JetBrains Mono"/>
                <a:sym typeface="JetBrains Mono"/>
              </a:rPr>
              <a:t>            credentials { </a:t>
            </a:r>
            <a:endParaRPr>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a:latin typeface="JetBrains Mono"/>
                <a:ea typeface="JetBrains Mono"/>
                <a:cs typeface="JetBrains Mono"/>
                <a:sym typeface="JetBrains Mono"/>
              </a:rPr>
              <a:t>                username = USER_NAME </a:t>
            </a:r>
            <a:endParaRPr>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a:latin typeface="JetBrains Mono"/>
                <a:ea typeface="JetBrains Mono"/>
                <a:cs typeface="JetBrains Mono"/>
                <a:sym typeface="JetBrains Mono"/>
              </a:rPr>
              <a:t>                password = PASSWORD</a:t>
            </a:r>
            <a:endParaRPr>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a:latin typeface="JetBrains Mono"/>
                <a:ea typeface="JetBrains Mono"/>
                <a:cs typeface="JetBrains Mono"/>
                <a:sym typeface="JetBrains Mono"/>
              </a:rPr>
              <a:t>            } </a:t>
            </a:r>
            <a:endParaRPr>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a:latin typeface="JetBrains Mono"/>
                <a:ea typeface="JetBrains Mono"/>
                <a:cs typeface="JetBrains Mono"/>
                <a:sym typeface="JetBrains Mono"/>
              </a:rPr>
              <a:t>        } </a:t>
            </a:r>
            <a:endParaRPr>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a:latin typeface="JetBrains Mono"/>
                <a:ea typeface="JetBrains Mono"/>
                <a:cs typeface="JetBrains Mono"/>
                <a:sym typeface="JetBrains Mono"/>
              </a:rPr>
              <a:t>    flatDir { </a:t>
            </a:r>
            <a:endParaRPr>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a:latin typeface="JetBrains Mono"/>
                <a:ea typeface="JetBrains Mono"/>
                <a:cs typeface="JetBrains Mono"/>
                <a:sym typeface="JetBrains Mono"/>
              </a:rPr>
              <a:t>        dirs(</a:t>
            </a:r>
            <a:r>
              <a:rPr lang="en">
                <a:solidFill>
                  <a:srgbClr val="067D17"/>
                </a:solidFill>
                <a:latin typeface="JetBrains Mono"/>
                <a:ea typeface="JetBrains Mono"/>
                <a:cs typeface="JetBrains Mono"/>
                <a:sym typeface="JetBrains Mono"/>
              </a:rPr>
              <a:t>"libraries"</a:t>
            </a:r>
            <a:r>
              <a:rPr lang="en">
                <a:latin typeface="JetBrains Mono"/>
                <a:ea typeface="JetBrains Mono"/>
                <a:cs typeface="JetBrains Mono"/>
                <a:sym typeface="JetBrains Mono"/>
              </a:rPr>
              <a:t>) </a:t>
            </a:r>
            <a:endParaRPr>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a:latin typeface="JetBrains Mono"/>
                <a:ea typeface="JetBrains Mono"/>
                <a:cs typeface="JetBrains Mono"/>
                <a:sym typeface="JetBrains Mono"/>
              </a:rPr>
              <a:t>    }</a:t>
            </a:r>
            <a:endParaRPr>
              <a:latin typeface="JetBrains Mono"/>
              <a:ea typeface="JetBrains Mono"/>
              <a:cs typeface="JetBrains Mono"/>
              <a:sym typeface="JetBrains Mono"/>
            </a:endParaRPr>
          </a:p>
          <a:p>
            <a:pPr indent="0" lvl="0" marL="0" rtl="0" algn="l">
              <a:spcBef>
                <a:spcPts val="0"/>
              </a:spcBef>
              <a:spcAft>
                <a:spcPts val="600"/>
              </a:spcAft>
              <a:buClr>
                <a:schemeClr val="dk1"/>
              </a:buClr>
              <a:buSzPts val="1100"/>
              <a:buFont typeface="Arial"/>
              <a:buNone/>
            </a:pPr>
            <a:r>
              <a:rPr lang="en">
                <a:latin typeface="JetBrains Mono"/>
                <a:ea typeface="JetBrains Mono"/>
                <a:cs typeface="JetBrains Mono"/>
                <a:sym typeface="JetBrains Mono"/>
              </a:rPr>
              <a:t>}</a:t>
            </a:r>
            <a:endParaRPr>
              <a:latin typeface="JetBrains Mono"/>
              <a:ea typeface="JetBrains Mono"/>
              <a:cs typeface="JetBrains Mono"/>
              <a:sym typeface="JetBrains Mon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7"/>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Dependency management: Dependencies</a:t>
            </a:r>
            <a:endParaRPr/>
          </a:p>
        </p:txBody>
      </p:sp>
      <p:sp>
        <p:nvSpPr>
          <p:cNvPr id="246" name="Google Shape;246;p37"/>
          <p:cNvSpPr txBox="1"/>
          <p:nvPr>
            <p:ph idx="1" type="body"/>
          </p:nvPr>
        </p:nvSpPr>
        <p:spPr>
          <a:xfrm>
            <a:off x="292600" y="1335025"/>
            <a:ext cx="8419800" cy="3772800"/>
          </a:xfrm>
          <a:prstGeom prst="rect">
            <a:avLst/>
          </a:prstGeom>
          <a:noFill/>
          <a:ln>
            <a:noFill/>
          </a:ln>
        </p:spPr>
        <p:txBody>
          <a:bodyPr anchorCtr="0" anchor="t" bIns="0" lIns="0" spcFirstLastPara="1" rIns="0" wrap="square" tIns="73150">
            <a:noAutofit/>
          </a:bodyPr>
          <a:lstStyle/>
          <a:p>
            <a:pPr indent="0" lvl="0" marL="0" rtl="0" algn="l">
              <a:lnSpc>
                <a:spcPct val="150000"/>
              </a:lnSpc>
              <a:spcBef>
                <a:spcPts val="0"/>
              </a:spcBef>
              <a:spcAft>
                <a:spcPts val="0"/>
              </a:spcAft>
              <a:buNone/>
            </a:pPr>
            <a:r>
              <a:rPr lang="en" sz="1100">
                <a:latin typeface="JetBrains Mono"/>
                <a:ea typeface="JetBrains Mono"/>
                <a:cs typeface="JetBrains Mono"/>
                <a:sym typeface="JetBrains Mono"/>
              </a:rPr>
              <a:t>val ktor_version: String by project </a:t>
            </a:r>
            <a:endParaRPr sz="1100">
              <a:latin typeface="JetBrains Mono"/>
              <a:ea typeface="JetBrains Mono"/>
              <a:cs typeface="JetBrains Mono"/>
              <a:sym typeface="JetBrains Mono"/>
            </a:endParaRPr>
          </a:p>
          <a:p>
            <a:pPr indent="0" lvl="0" marL="0" rtl="0" algn="l">
              <a:lnSpc>
                <a:spcPct val="150000"/>
              </a:lnSpc>
              <a:spcBef>
                <a:spcPts val="600"/>
              </a:spcBef>
              <a:spcAft>
                <a:spcPts val="0"/>
              </a:spcAft>
              <a:buNone/>
            </a:pPr>
            <a:r>
              <a:t/>
            </a:r>
            <a:endParaRPr sz="1100">
              <a:latin typeface="JetBrains Mono"/>
              <a:ea typeface="JetBrains Mono"/>
              <a:cs typeface="JetBrains Mono"/>
              <a:sym typeface="JetBrains Mono"/>
            </a:endParaRPr>
          </a:p>
          <a:p>
            <a:pPr indent="0" lvl="0" marL="0" rtl="0" algn="l">
              <a:lnSpc>
                <a:spcPct val="150000"/>
              </a:lnSpc>
              <a:spcBef>
                <a:spcPts val="600"/>
              </a:spcBef>
              <a:spcAft>
                <a:spcPts val="0"/>
              </a:spcAft>
              <a:buNone/>
            </a:pPr>
            <a:r>
              <a:rPr lang="en" sz="1100">
                <a:latin typeface="JetBrains Mono"/>
                <a:ea typeface="JetBrains Mono"/>
                <a:cs typeface="JetBrains Mono"/>
                <a:sym typeface="JetBrains Mono"/>
              </a:rPr>
              <a:t>dependencies { </a:t>
            </a:r>
            <a:endParaRPr sz="1100">
              <a:latin typeface="JetBrains Mono"/>
              <a:ea typeface="JetBrains Mono"/>
              <a:cs typeface="JetBrains Mono"/>
              <a:sym typeface="JetBrains Mono"/>
            </a:endParaRPr>
          </a:p>
          <a:p>
            <a:pPr indent="0" lvl="0" marL="457200" rtl="0" algn="l">
              <a:lnSpc>
                <a:spcPct val="150000"/>
              </a:lnSpc>
              <a:spcBef>
                <a:spcPts val="600"/>
              </a:spcBef>
              <a:spcAft>
                <a:spcPts val="0"/>
              </a:spcAft>
              <a:buNone/>
            </a:pPr>
            <a:r>
              <a:rPr lang="en" sz="1100">
                <a:solidFill>
                  <a:srgbClr val="808080"/>
                </a:solidFill>
                <a:latin typeface="JetBrains Mono"/>
                <a:ea typeface="JetBrains Mono"/>
                <a:cs typeface="JetBrains Mono"/>
                <a:sym typeface="JetBrains Mono"/>
              </a:rPr>
              <a:t>// the string notation, e.g. group:name:version </a:t>
            </a:r>
            <a:r>
              <a:rPr lang="en" sz="1100">
                <a:latin typeface="JetBrains Mono"/>
                <a:ea typeface="JetBrains Mono"/>
                <a:cs typeface="JetBrains Mono"/>
                <a:sym typeface="JetBrains Mono"/>
              </a:rPr>
              <a:t>implementation(</a:t>
            </a:r>
            <a:r>
              <a:rPr lang="en" sz="1100">
                <a:solidFill>
                  <a:srgbClr val="067D17"/>
                </a:solidFill>
                <a:latin typeface="JetBrains Mono"/>
                <a:ea typeface="JetBrains Mono"/>
                <a:cs typeface="JetBrains Mono"/>
                <a:sym typeface="JetBrains Mono"/>
              </a:rPr>
              <a:t>"io.ktor:ktor-server-core-jvm:$ktor_version"</a:t>
            </a:r>
            <a:r>
              <a:rPr lang="en" sz="1100">
                <a:latin typeface="JetBrains Mono"/>
                <a:ea typeface="JetBrains Mono"/>
                <a:cs typeface="JetBrains Mono"/>
                <a:sym typeface="JetBrains Mono"/>
              </a:rPr>
              <a:t>)</a:t>
            </a:r>
            <a:endParaRPr sz="1100">
              <a:latin typeface="JetBrains Mono"/>
              <a:ea typeface="JetBrains Mono"/>
              <a:cs typeface="JetBrains Mono"/>
              <a:sym typeface="JetBrains Mono"/>
            </a:endParaRPr>
          </a:p>
          <a:p>
            <a:pPr indent="0" lvl="0" marL="457200" rtl="0" algn="l">
              <a:lnSpc>
                <a:spcPct val="150000"/>
              </a:lnSpc>
              <a:spcBef>
                <a:spcPts val="600"/>
              </a:spcBef>
              <a:spcAft>
                <a:spcPts val="0"/>
              </a:spcAft>
              <a:buNone/>
            </a:pPr>
            <a:r>
              <a:rPr lang="en" sz="1100">
                <a:solidFill>
                  <a:srgbClr val="808080"/>
                </a:solidFill>
                <a:latin typeface="JetBrains Mono"/>
                <a:ea typeface="JetBrains Mono"/>
                <a:cs typeface="JetBrains Mono"/>
                <a:sym typeface="JetBrains Mono"/>
              </a:rPr>
              <a:t>// map notation + api (internals are accessible) </a:t>
            </a:r>
            <a:endParaRPr sz="1100">
              <a:solidFill>
                <a:srgbClr val="808080"/>
              </a:solidFill>
              <a:latin typeface="JetBrains Mono"/>
              <a:ea typeface="JetBrains Mono"/>
              <a:cs typeface="JetBrains Mono"/>
              <a:sym typeface="JetBrains Mono"/>
            </a:endParaRPr>
          </a:p>
          <a:p>
            <a:pPr indent="0" lvl="0" marL="457200" rtl="0" algn="l">
              <a:lnSpc>
                <a:spcPct val="150000"/>
              </a:lnSpc>
              <a:spcBef>
                <a:spcPts val="600"/>
              </a:spcBef>
              <a:spcAft>
                <a:spcPts val="0"/>
              </a:spcAft>
              <a:buNone/>
            </a:pPr>
            <a:r>
              <a:rPr lang="en" sz="1100">
                <a:latin typeface="JetBrains Mono"/>
                <a:ea typeface="JetBrains Mono"/>
                <a:cs typeface="JetBrains Mono"/>
                <a:sym typeface="JetBrains Mono"/>
              </a:rPr>
              <a:t>api(</a:t>
            </a:r>
            <a:r>
              <a:rPr lang="en" sz="1100">
                <a:solidFill>
                  <a:srgbClr val="067D17"/>
                </a:solidFill>
                <a:latin typeface="JetBrains Mono"/>
                <a:ea typeface="JetBrains Mono"/>
                <a:cs typeface="JetBrains Mono"/>
                <a:sym typeface="JetBrains Mono"/>
              </a:rPr>
              <a:t>"io.ktor", "ktor-server-netty-jvm"</a:t>
            </a:r>
            <a:r>
              <a:rPr lang="en" sz="1100">
                <a:latin typeface="JetBrains Mono"/>
                <a:ea typeface="JetBrains Mono"/>
                <a:cs typeface="JetBrains Mono"/>
                <a:sym typeface="JetBrains Mono"/>
              </a:rPr>
              <a:t>, ktor_version)</a:t>
            </a:r>
            <a:endParaRPr sz="1100">
              <a:latin typeface="JetBrains Mono"/>
              <a:ea typeface="JetBrains Mono"/>
              <a:cs typeface="JetBrains Mono"/>
              <a:sym typeface="JetBrains Mono"/>
            </a:endParaRPr>
          </a:p>
          <a:p>
            <a:pPr indent="0" lvl="0" marL="457200" rtl="0" algn="l">
              <a:lnSpc>
                <a:spcPct val="150000"/>
              </a:lnSpc>
              <a:spcBef>
                <a:spcPts val="600"/>
              </a:spcBef>
              <a:spcAft>
                <a:spcPts val="0"/>
              </a:spcAft>
              <a:buNone/>
            </a:pPr>
            <a:r>
              <a:rPr lang="en" sz="1100">
                <a:solidFill>
                  <a:srgbClr val="8C8C8C"/>
                </a:solidFill>
                <a:latin typeface="JetBrains Mono"/>
                <a:ea typeface="JetBrains Mono"/>
                <a:cs typeface="JetBrains Mono"/>
                <a:sym typeface="JetBrains Mono"/>
              </a:rPr>
              <a:t>// dependency on another project </a:t>
            </a:r>
            <a:endParaRPr sz="1100">
              <a:solidFill>
                <a:srgbClr val="8C8C8C"/>
              </a:solidFill>
              <a:latin typeface="JetBrains Mono"/>
              <a:ea typeface="JetBrains Mono"/>
              <a:cs typeface="JetBrains Mono"/>
              <a:sym typeface="JetBrains Mono"/>
            </a:endParaRPr>
          </a:p>
          <a:p>
            <a:pPr indent="0" lvl="0" marL="457200" rtl="0" algn="l">
              <a:lnSpc>
                <a:spcPct val="150000"/>
              </a:lnSpc>
              <a:spcBef>
                <a:spcPts val="600"/>
              </a:spcBef>
              <a:spcAft>
                <a:spcPts val="0"/>
              </a:spcAft>
              <a:buNone/>
            </a:pPr>
            <a:r>
              <a:rPr lang="en" sz="1100">
                <a:latin typeface="JetBrains Mono"/>
                <a:ea typeface="JetBrains Mono"/>
                <a:cs typeface="JetBrains Mono"/>
                <a:sym typeface="JetBrains Mono"/>
              </a:rPr>
              <a:t>implementation(project(</a:t>
            </a:r>
            <a:r>
              <a:rPr lang="en" sz="1100">
                <a:solidFill>
                  <a:srgbClr val="067D17"/>
                </a:solidFill>
                <a:latin typeface="JetBrains Mono"/>
                <a:ea typeface="JetBrains Mono"/>
                <a:cs typeface="JetBrains Mono"/>
                <a:sym typeface="JetBrains Mono"/>
              </a:rPr>
              <a:t>":neighborProject"</a:t>
            </a:r>
            <a:r>
              <a:rPr lang="en" sz="1100">
                <a:latin typeface="JetBrains Mono"/>
                <a:ea typeface="JetBrains Mono"/>
                <a:cs typeface="JetBrains Mono"/>
                <a:sym typeface="JetBrains Mono"/>
              </a:rPr>
              <a:t>))</a:t>
            </a:r>
            <a:endParaRPr sz="1100">
              <a:latin typeface="JetBrains Mono"/>
              <a:ea typeface="JetBrains Mono"/>
              <a:cs typeface="JetBrains Mono"/>
              <a:sym typeface="JetBrains Mono"/>
            </a:endParaRPr>
          </a:p>
          <a:p>
            <a:pPr indent="0" lvl="0" marL="457200" rtl="0" algn="l">
              <a:lnSpc>
                <a:spcPct val="150000"/>
              </a:lnSpc>
              <a:spcBef>
                <a:spcPts val="600"/>
              </a:spcBef>
              <a:spcAft>
                <a:spcPts val="0"/>
              </a:spcAft>
              <a:buNone/>
            </a:pPr>
            <a:r>
              <a:rPr lang="en" sz="1100">
                <a:solidFill>
                  <a:srgbClr val="808080"/>
                </a:solidFill>
                <a:latin typeface="JetBrains Mono"/>
                <a:ea typeface="JetBrains Mono"/>
                <a:cs typeface="JetBrains Mono"/>
                <a:sym typeface="JetBrains Mono"/>
              </a:rPr>
              <a:t>// putting all jars from 'libs' onto compile classpath </a:t>
            </a:r>
            <a:endParaRPr sz="1100">
              <a:solidFill>
                <a:srgbClr val="808080"/>
              </a:solidFill>
              <a:latin typeface="JetBrains Mono"/>
              <a:ea typeface="JetBrains Mono"/>
              <a:cs typeface="JetBrains Mono"/>
              <a:sym typeface="JetBrains Mono"/>
            </a:endParaRPr>
          </a:p>
          <a:p>
            <a:pPr indent="0" lvl="0" marL="457200" rtl="0" algn="l">
              <a:lnSpc>
                <a:spcPct val="150000"/>
              </a:lnSpc>
              <a:spcBef>
                <a:spcPts val="600"/>
              </a:spcBef>
              <a:spcAft>
                <a:spcPts val="0"/>
              </a:spcAft>
              <a:buNone/>
            </a:pPr>
            <a:r>
              <a:rPr lang="en" sz="1100">
                <a:latin typeface="JetBrains Mono"/>
                <a:ea typeface="JetBrains Mono"/>
                <a:cs typeface="JetBrains Mono"/>
                <a:sym typeface="JetBrains Mono"/>
              </a:rPr>
              <a:t>implementation(fileTree(</a:t>
            </a:r>
            <a:r>
              <a:rPr lang="en" sz="1100">
                <a:solidFill>
                  <a:srgbClr val="067D17"/>
                </a:solidFill>
                <a:latin typeface="JetBrains Mono"/>
                <a:ea typeface="JetBrains Mono"/>
                <a:cs typeface="JetBrains Mono"/>
                <a:sym typeface="JetBrains Mono"/>
              </a:rPr>
              <a:t>"libs"</a:t>
            </a:r>
            <a:r>
              <a:rPr lang="en" sz="1100">
                <a:latin typeface="JetBrains Mono"/>
                <a:ea typeface="JetBrains Mono"/>
                <a:cs typeface="JetBrains Mono"/>
                <a:sym typeface="JetBrains Mono"/>
              </a:rPr>
              <a:t>))</a:t>
            </a:r>
            <a:endParaRPr sz="1100">
              <a:latin typeface="JetBrains Mono"/>
              <a:ea typeface="JetBrains Mono"/>
              <a:cs typeface="JetBrains Mono"/>
              <a:sym typeface="JetBrains Mono"/>
            </a:endParaRPr>
          </a:p>
          <a:p>
            <a:pPr indent="0" lvl="0" marL="457200" rtl="0" algn="l">
              <a:lnSpc>
                <a:spcPct val="150000"/>
              </a:lnSpc>
              <a:spcBef>
                <a:spcPts val="600"/>
              </a:spcBef>
              <a:spcAft>
                <a:spcPts val="0"/>
              </a:spcAft>
              <a:buNone/>
            </a:pPr>
            <a:r>
              <a:rPr lang="en" sz="1100">
                <a:solidFill>
                  <a:srgbClr val="808080"/>
                </a:solidFill>
                <a:latin typeface="JetBrains Mono"/>
                <a:ea typeface="JetBrains Mono"/>
                <a:cs typeface="JetBrains Mono"/>
                <a:sym typeface="JetBrains Mono"/>
              </a:rPr>
              <a:t>// test dependency </a:t>
            </a:r>
            <a:endParaRPr sz="1100">
              <a:solidFill>
                <a:srgbClr val="808080"/>
              </a:solidFill>
              <a:latin typeface="JetBrains Mono"/>
              <a:ea typeface="JetBrains Mono"/>
              <a:cs typeface="JetBrains Mono"/>
              <a:sym typeface="JetBrains Mono"/>
            </a:endParaRPr>
          </a:p>
          <a:p>
            <a:pPr indent="0" lvl="0" marL="457200" rtl="0" algn="l">
              <a:lnSpc>
                <a:spcPct val="150000"/>
              </a:lnSpc>
              <a:spcBef>
                <a:spcPts val="600"/>
              </a:spcBef>
              <a:spcAft>
                <a:spcPts val="600"/>
              </a:spcAft>
              <a:buNone/>
            </a:pPr>
            <a:r>
              <a:rPr lang="en" sz="1100">
                <a:latin typeface="JetBrains Mono"/>
                <a:ea typeface="JetBrains Mono"/>
                <a:cs typeface="JetBrains Mono"/>
                <a:sym typeface="JetBrains Mono"/>
              </a:rPr>
              <a:t>testImplementation(kotlin(</a:t>
            </a:r>
            <a:r>
              <a:rPr lang="en" sz="1100">
                <a:solidFill>
                  <a:srgbClr val="067D17"/>
                </a:solidFill>
                <a:latin typeface="JetBrains Mono"/>
                <a:ea typeface="JetBrains Mono"/>
                <a:cs typeface="JetBrains Mono"/>
                <a:sym typeface="JetBrains Mono"/>
              </a:rPr>
              <a:t>"test"</a:t>
            </a: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8"/>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Dependency management: Dependencies</a:t>
            </a:r>
            <a:endParaRPr/>
          </a:p>
        </p:txBody>
      </p:sp>
      <p:sp>
        <p:nvSpPr>
          <p:cNvPr id="252" name="Google Shape;252;p38"/>
          <p:cNvSpPr txBox="1"/>
          <p:nvPr>
            <p:ph idx="1" type="body"/>
          </p:nvPr>
        </p:nvSpPr>
        <p:spPr>
          <a:xfrm>
            <a:off x="292600" y="1182625"/>
            <a:ext cx="8419800" cy="37728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None/>
            </a:pPr>
            <a:r>
              <a:rPr lang="en" sz="900">
                <a:solidFill>
                  <a:srgbClr val="808080"/>
                </a:solidFill>
                <a:latin typeface="JetBrains Mono"/>
                <a:ea typeface="JetBrains Mono"/>
                <a:cs typeface="JetBrains Mono"/>
                <a:sym typeface="JetBrains Mono"/>
              </a:rPr>
              <a:t>// settings.gradle.kts </a:t>
            </a:r>
            <a:endParaRPr sz="900">
              <a:solidFill>
                <a:srgbClr val="808080"/>
              </a:solidFill>
              <a:latin typeface="JetBrains Mono"/>
              <a:ea typeface="JetBrains Mono"/>
              <a:cs typeface="JetBrains Mono"/>
              <a:sym typeface="JetBrains Mono"/>
            </a:endParaRPr>
          </a:p>
          <a:p>
            <a:pPr indent="0" lvl="0" marL="0" rtl="0" algn="l">
              <a:lnSpc>
                <a:spcPct val="115000"/>
              </a:lnSpc>
              <a:spcBef>
                <a:spcPts val="600"/>
              </a:spcBef>
              <a:spcAft>
                <a:spcPts val="0"/>
              </a:spcAft>
              <a:buNone/>
            </a:pPr>
            <a:r>
              <a:rPr lang="en" sz="900">
                <a:solidFill>
                  <a:srgbClr val="0432FF"/>
                </a:solidFill>
                <a:latin typeface="JetBrains Mono"/>
                <a:ea typeface="JetBrains Mono"/>
                <a:cs typeface="JetBrains Mono"/>
                <a:sym typeface="JetBrains Mono"/>
              </a:rPr>
              <a:t>val</a:t>
            </a:r>
            <a:r>
              <a:rPr lang="en" sz="900">
                <a:latin typeface="JetBrains Mono"/>
                <a:ea typeface="JetBrains Mono"/>
                <a:cs typeface="JetBrains Mono"/>
                <a:sym typeface="JetBrains Mono"/>
              </a:rPr>
              <a:t> utilitiesRepo = </a:t>
            </a:r>
            <a:r>
              <a:rPr lang="en" sz="900">
                <a:solidFill>
                  <a:srgbClr val="067D17"/>
                </a:solidFill>
                <a:latin typeface="JetBrains Mono"/>
                <a:ea typeface="JetBrains Mono"/>
                <a:cs typeface="JetBrains Mono"/>
                <a:sym typeface="JetBrains Mono"/>
              </a:rPr>
              <a:t>"https:^/github.com/JetBrains-Research/plugin-utilities.git"</a:t>
            </a:r>
            <a:r>
              <a:rPr lang="en" sz="900">
                <a:latin typeface="JetBrains Mono"/>
                <a:ea typeface="JetBrains Mono"/>
                <a:cs typeface="JetBrains Mono"/>
                <a:sym typeface="JetBrains Mono"/>
              </a:rPr>
              <a:t> </a:t>
            </a:r>
            <a:endParaRPr sz="900">
              <a:latin typeface="JetBrains Mono"/>
              <a:ea typeface="JetBrains Mono"/>
              <a:cs typeface="JetBrains Mono"/>
              <a:sym typeface="JetBrains Mono"/>
            </a:endParaRPr>
          </a:p>
          <a:p>
            <a:pPr indent="0" lvl="0" marL="0" rtl="0" algn="l">
              <a:lnSpc>
                <a:spcPct val="115000"/>
              </a:lnSpc>
              <a:spcBef>
                <a:spcPts val="600"/>
              </a:spcBef>
              <a:spcAft>
                <a:spcPts val="0"/>
              </a:spcAft>
              <a:buNone/>
            </a:pPr>
            <a:r>
              <a:rPr lang="en" sz="900">
                <a:solidFill>
                  <a:srgbClr val="0432FF"/>
                </a:solidFill>
                <a:latin typeface="JetBrains Mono"/>
                <a:ea typeface="JetBrains Mono"/>
                <a:cs typeface="JetBrains Mono"/>
                <a:sym typeface="JetBrains Mono"/>
              </a:rPr>
              <a:t>val</a:t>
            </a:r>
            <a:r>
              <a:rPr lang="en" sz="900">
                <a:latin typeface="JetBrains Mono"/>
                <a:ea typeface="JetBrains Mono"/>
                <a:cs typeface="JetBrains Mono"/>
                <a:sym typeface="JetBrains Mono"/>
              </a:rPr>
              <a:t> utilitiesProjectName = </a:t>
            </a:r>
            <a:r>
              <a:rPr lang="en" sz="900">
                <a:solidFill>
                  <a:srgbClr val="067D17"/>
                </a:solidFill>
                <a:latin typeface="JetBrains Mono"/>
                <a:ea typeface="JetBrains Mono"/>
                <a:cs typeface="JetBrains Mono"/>
                <a:sym typeface="JetBrains Mono"/>
              </a:rPr>
              <a:t>"org.jetbrains.research.pluginUtilities" </a:t>
            </a:r>
            <a:endParaRPr sz="900">
              <a:solidFill>
                <a:srgbClr val="067D17"/>
              </a:solidFill>
              <a:latin typeface="JetBrains Mono"/>
              <a:ea typeface="JetBrains Mono"/>
              <a:cs typeface="JetBrains Mono"/>
              <a:sym typeface="JetBrains Mono"/>
            </a:endParaRPr>
          </a:p>
          <a:p>
            <a:pPr indent="0" lvl="0" marL="0" rtl="0" algn="l">
              <a:lnSpc>
                <a:spcPct val="115000"/>
              </a:lnSpc>
              <a:spcBef>
                <a:spcPts val="600"/>
              </a:spcBef>
              <a:spcAft>
                <a:spcPts val="0"/>
              </a:spcAft>
              <a:buNone/>
            </a:pPr>
            <a:r>
              <a:t/>
            </a:r>
            <a:endParaRPr sz="900">
              <a:latin typeface="JetBrains Mono"/>
              <a:ea typeface="JetBrains Mono"/>
              <a:cs typeface="JetBrains Mono"/>
              <a:sym typeface="JetBrains Mono"/>
            </a:endParaRPr>
          </a:p>
          <a:p>
            <a:pPr indent="0" lvl="0" marL="0" rtl="0" algn="l">
              <a:lnSpc>
                <a:spcPct val="115000"/>
              </a:lnSpc>
              <a:spcBef>
                <a:spcPts val="600"/>
              </a:spcBef>
              <a:spcAft>
                <a:spcPts val="0"/>
              </a:spcAft>
              <a:buNone/>
            </a:pPr>
            <a:r>
              <a:rPr lang="en" sz="900">
                <a:latin typeface="JetBrains Mono"/>
                <a:ea typeface="JetBrains Mono"/>
                <a:cs typeface="JetBrains Mono"/>
                <a:sym typeface="JetBrains Mono"/>
              </a:rPr>
              <a:t>sourceControl { </a:t>
            </a:r>
            <a:endParaRPr sz="900">
              <a:latin typeface="JetBrains Mono"/>
              <a:ea typeface="JetBrains Mono"/>
              <a:cs typeface="JetBrains Mono"/>
              <a:sym typeface="JetBrains Mono"/>
            </a:endParaRPr>
          </a:p>
          <a:p>
            <a:pPr indent="0" lvl="0" marL="0" rtl="0" algn="l">
              <a:lnSpc>
                <a:spcPct val="115000"/>
              </a:lnSpc>
              <a:spcBef>
                <a:spcPts val="600"/>
              </a:spcBef>
              <a:spcAft>
                <a:spcPts val="0"/>
              </a:spcAft>
              <a:buNone/>
            </a:pPr>
            <a:r>
              <a:rPr lang="en" sz="900">
                <a:latin typeface="JetBrains Mono"/>
                <a:ea typeface="JetBrains Mono"/>
                <a:cs typeface="JetBrains Mono"/>
                <a:sym typeface="JetBrains Mono"/>
              </a:rPr>
              <a:t>    gitRepository(URI.create(utilitiesRepo)) { </a:t>
            </a:r>
            <a:endParaRPr sz="900">
              <a:latin typeface="JetBrains Mono"/>
              <a:ea typeface="JetBrains Mono"/>
              <a:cs typeface="JetBrains Mono"/>
              <a:sym typeface="JetBrains Mono"/>
            </a:endParaRPr>
          </a:p>
          <a:p>
            <a:pPr indent="0" lvl="0" marL="0" rtl="0" algn="l">
              <a:lnSpc>
                <a:spcPct val="115000"/>
              </a:lnSpc>
              <a:spcBef>
                <a:spcPts val="600"/>
              </a:spcBef>
              <a:spcAft>
                <a:spcPts val="0"/>
              </a:spcAft>
              <a:buNone/>
            </a:pPr>
            <a:r>
              <a:rPr lang="en" sz="900">
                <a:latin typeface="JetBrains Mono"/>
                <a:ea typeface="JetBrains Mono"/>
                <a:cs typeface="JetBrains Mono"/>
                <a:sym typeface="JetBrains Mono"/>
              </a:rPr>
              <a:t>        producesModule(</a:t>
            </a:r>
            <a:r>
              <a:rPr lang="en" sz="900">
                <a:solidFill>
                  <a:srgbClr val="067D17"/>
                </a:solidFill>
                <a:latin typeface="JetBrains Mono"/>
                <a:ea typeface="JetBrains Mono"/>
                <a:cs typeface="JetBrains Mono"/>
                <a:sym typeface="JetBrains Mono"/>
              </a:rPr>
              <a:t>"$utilitiesProjectName:plugin-utilities-core"</a:t>
            </a:r>
            <a:r>
              <a:rPr lang="en" sz="900">
                <a:latin typeface="JetBrains Mono"/>
                <a:ea typeface="JetBrains Mono"/>
                <a:cs typeface="JetBrains Mono"/>
                <a:sym typeface="JetBrains Mono"/>
              </a:rPr>
              <a:t>)</a:t>
            </a:r>
            <a:endParaRPr sz="900">
              <a:latin typeface="JetBrains Mono"/>
              <a:ea typeface="JetBrains Mono"/>
              <a:cs typeface="JetBrains Mono"/>
              <a:sym typeface="JetBrains Mono"/>
            </a:endParaRPr>
          </a:p>
          <a:p>
            <a:pPr indent="0" lvl="0" marL="0" rtl="0" algn="l">
              <a:lnSpc>
                <a:spcPct val="115000"/>
              </a:lnSpc>
              <a:spcBef>
                <a:spcPts val="600"/>
              </a:spcBef>
              <a:spcAft>
                <a:spcPts val="0"/>
              </a:spcAft>
              <a:buNone/>
            </a:pPr>
            <a:r>
              <a:rPr lang="en" sz="900">
                <a:latin typeface="JetBrains Mono"/>
                <a:ea typeface="JetBrains Mono"/>
                <a:cs typeface="JetBrains Mono"/>
                <a:sym typeface="JetBrains Mono"/>
              </a:rPr>
              <a:t>    } </a:t>
            </a:r>
            <a:endParaRPr sz="900">
              <a:latin typeface="JetBrains Mono"/>
              <a:ea typeface="JetBrains Mono"/>
              <a:cs typeface="JetBrains Mono"/>
              <a:sym typeface="JetBrains Mono"/>
            </a:endParaRPr>
          </a:p>
          <a:p>
            <a:pPr indent="0" lvl="0" marL="0" rtl="0" algn="l">
              <a:lnSpc>
                <a:spcPct val="115000"/>
              </a:lnSpc>
              <a:spcBef>
                <a:spcPts val="600"/>
              </a:spcBef>
              <a:spcAft>
                <a:spcPts val="0"/>
              </a:spcAft>
              <a:buNone/>
            </a:pPr>
            <a:r>
              <a:rPr lang="en" sz="900">
                <a:latin typeface="JetBrains Mono"/>
                <a:ea typeface="JetBrains Mono"/>
                <a:cs typeface="JetBrains Mono"/>
                <a:sym typeface="JetBrains Mono"/>
              </a:rPr>
              <a:t>}</a:t>
            </a:r>
            <a:endParaRPr sz="900">
              <a:latin typeface="JetBrains Mono"/>
              <a:ea typeface="JetBrains Mono"/>
              <a:cs typeface="JetBrains Mono"/>
              <a:sym typeface="JetBrains Mono"/>
            </a:endParaRPr>
          </a:p>
          <a:p>
            <a:pPr indent="0" lvl="0" marL="0" rtl="0" algn="l">
              <a:lnSpc>
                <a:spcPct val="115000"/>
              </a:lnSpc>
              <a:spcBef>
                <a:spcPts val="600"/>
              </a:spcBef>
              <a:spcAft>
                <a:spcPts val="0"/>
              </a:spcAft>
              <a:buNone/>
            </a:pPr>
            <a:r>
              <a:t/>
            </a:r>
            <a:endParaRPr sz="900">
              <a:latin typeface="JetBrains Mono"/>
              <a:ea typeface="JetBrains Mono"/>
              <a:cs typeface="JetBrains Mono"/>
              <a:sym typeface="JetBrains Mono"/>
            </a:endParaRPr>
          </a:p>
          <a:p>
            <a:pPr indent="0" lvl="0" marL="0" rtl="0" algn="l">
              <a:lnSpc>
                <a:spcPct val="115000"/>
              </a:lnSpc>
              <a:spcBef>
                <a:spcPts val="600"/>
              </a:spcBef>
              <a:spcAft>
                <a:spcPts val="0"/>
              </a:spcAft>
              <a:buNone/>
            </a:pPr>
            <a:r>
              <a:rPr lang="en" sz="900">
                <a:solidFill>
                  <a:srgbClr val="808080"/>
                </a:solidFill>
                <a:latin typeface="JetBrains Mono"/>
                <a:ea typeface="JetBrains Mono"/>
                <a:cs typeface="JetBrains Mono"/>
                <a:sym typeface="JetBrains Mono"/>
              </a:rPr>
              <a:t>// build.gradle.kts </a:t>
            </a:r>
            <a:endParaRPr sz="900">
              <a:solidFill>
                <a:srgbClr val="808080"/>
              </a:solidFill>
              <a:latin typeface="JetBrains Mono"/>
              <a:ea typeface="JetBrains Mono"/>
              <a:cs typeface="JetBrains Mono"/>
              <a:sym typeface="JetBrains Mono"/>
            </a:endParaRPr>
          </a:p>
          <a:p>
            <a:pPr indent="0" lvl="0" marL="0" rtl="0" algn="l">
              <a:lnSpc>
                <a:spcPct val="115000"/>
              </a:lnSpc>
              <a:spcBef>
                <a:spcPts val="600"/>
              </a:spcBef>
              <a:spcAft>
                <a:spcPts val="0"/>
              </a:spcAft>
              <a:buNone/>
            </a:pPr>
            <a:r>
              <a:rPr lang="en" sz="900">
                <a:solidFill>
                  <a:srgbClr val="0432FF"/>
                </a:solidFill>
                <a:latin typeface="JetBrains Mono"/>
                <a:ea typeface="JetBrains Mono"/>
                <a:cs typeface="JetBrains Mono"/>
                <a:sym typeface="JetBrains Mono"/>
              </a:rPr>
              <a:t>val</a:t>
            </a:r>
            <a:r>
              <a:rPr lang="en" sz="900">
                <a:latin typeface="JetBrains Mono"/>
                <a:ea typeface="JetBrains Mono"/>
                <a:cs typeface="JetBrains Mono"/>
                <a:sym typeface="JetBrains Mono"/>
              </a:rPr>
              <a:t> utilitiesProjectName = </a:t>
            </a:r>
            <a:r>
              <a:rPr lang="en" sz="900">
                <a:solidFill>
                  <a:srgbClr val="067D17"/>
                </a:solidFill>
                <a:latin typeface="JetBrains Mono"/>
                <a:ea typeface="JetBrains Mono"/>
                <a:cs typeface="JetBrains Mono"/>
                <a:sym typeface="JetBrains Mono"/>
              </a:rPr>
              <a:t>"org.jetbrains.research.pluginUtilities"</a:t>
            </a:r>
            <a:r>
              <a:rPr lang="en" sz="900">
                <a:latin typeface="JetBrains Mono"/>
                <a:ea typeface="JetBrains Mono"/>
                <a:cs typeface="JetBrains Mono"/>
                <a:sym typeface="JetBrains Mono"/>
              </a:rPr>
              <a:t> </a:t>
            </a:r>
            <a:endParaRPr sz="900">
              <a:latin typeface="JetBrains Mono"/>
              <a:ea typeface="JetBrains Mono"/>
              <a:cs typeface="JetBrains Mono"/>
              <a:sym typeface="JetBrains Mono"/>
            </a:endParaRPr>
          </a:p>
          <a:p>
            <a:pPr indent="0" lvl="0" marL="0" rtl="0" algn="l">
              <a:lnSpc>
                <a:spcPct val="115000"/>
              </a:lnSpc>
              <a:spcBef>
                <a:spcPts val="600"/>
              </a:spcBef>
              <a:spcAft>
                <a:spcPts val="0"/>
              </a:spcAft>
              <a:buNone/>
            </a:pPr>
            <a:r>
              <a:t/>
            </a:r>
            <a:endParaRPr sz="900">
              <a:latin typeface="JetBrains Mono"/>
              <a:ea typeface="JetBrains Mono"/>
              <a:cs typeface="JetBrains Mono"/>
              <a:sym typeface="JetBrains Mono"/>
            </a:endParaRPr>
          </a:p>
          <a:p>
            <a:pPr indent="0" lvl="0" marL="0" rtl="0" algn="l">
              <a:lnSpc>
                <a:spcPct val="115000"/>
              </a:lnSpc>
              <a:spcBef>
                <a:spcPts val="600"/>
              </a:spcBef>
              <a:spcAft>
                <a:spcPts val="0"/>
              </a:spcAft>
              <a:buNone/>
            </a:pPr>
            <a:r>
              <a:rPr lang="en" sz="900">
                <a:latin typeface="JetBrains Mono"/>
                <a:ea typeface="JetBrains Mono"/>
                <a:cs typeface="JetBrains Mono"/>
                <a:sym typeface="JetBrains Mono"/>
              </a:rPr>
              <a:t>dependencies { </a:t>
            </a:r>
            <a:endParaRPr sz="900">
              <a:latin typeface="JetBrains Mono"/>
              <a:ea typeface="JetBrains Mono"/>
              <a:cs typeface="JetBrains Mono"/>
              <a:sym typeface="JetBrains Mono"/>
            </a:endParaRPr>
          </a:p>
          <a:p>
            <a:pPr indent="0" lvl="0" marL="0" rtl="0" algn="l">
              <a:lnSpc>
                <a:spcPct val="115000"/>
              </a:lnSpc>
              <a:spcBef>
                <a:spcPts val="600"/>
              </a:spcBef>
              <a:spcAft>
                <a:spcPts val="0"/>
              </a:spcAft>
              <a:buNone/>
            </a:pPr>
            <a:r>
              <a:rPr lang="en" sz="900">
                <a:latin typeface="JetBrains Mono"/>
                <a:ea typeface="JetBrains Mono"/>
                <a:cs typeface="JetBrains Mono"/>
                <a:sym typeface="JetBrains Mono"/>
              </a:rPr>
              <a:t>    implementation(</a:t>
            </a:r>
            <a:r>
              <a:rPr lang="en" sz="900">
                <a:solidFill>
                  <a:srgbClr val="067D17"/>
                </a:solidFill>
                <a:latin typeface="JetBrains Mono"/>
                <a:ea typeface="JetBrains Mono"/>
                <a:cs typeface="JetBrains Mono"/>
                <a:sym typeface="JetBrains Mono"/>
              </a:rPr>
              <a:t>"$utilitiesProjectName:plugin-utilities-core"</a:t>
            </a:r>
            <a:r>
              <a:rPr lang="en" sz="900">
                <a:latin typeface="JetBrains Mono"/>
                <a:ea typeface="JetBrains Mono"/>
                <a:cs typeface="JetBrains Mono"/>
                <a:sym typeface="JetBrains Mono"/>
              </a:rPr>
              <a:t>) { </a:t>
            </a:r>
            <a:endParaRPr sz="900">
              <a:latin typeface="JetBrains Mono"/>
              <a:ea typeface="JetBrains Mono"/>
              <a:cs typeface="JetBrains Mono"/>
              <a:sym typeface="JetBrains Mono"/>
            </a:endParaRPr>
          </a:p>
          <a:p>
            <a:pPr indent="0" lvl="0" marL="0" rtl="0" algn="l">
              <a:lnSpc>
                <a:spcPct val="115000"/>
              </a:lnSpc>
              <a:spcBef>
                <a:spcPts val="600"/>
              </a:spcBef>
              <a:spcAft>
                <a:spcPts val="0"/>
              </a:spcAft>
              <a:buNone/>
            </a:pPr>
            <a:r>
              <a:rPr lang="en" sz="900">
                <a:latin typeface="JetBrains Mono"/>
                <a:ea typeface="JetBrains Mono"/>
                <a:cs typeface="JetBrains Mono"/>
                <a:sym typeface="JetBrains Mono"/>
              </a:rPr>
              <a:t>        version { </a:t>
            </a:r>
            <a:endParaRPr sz="900">
              <a:latin typeface="JetBrains Mono"/>
              <a:ea typeface="JetBrains Mono"/>
              <a:cs typeface="JetBrains Mono"/>
              <a:sym typeface="JetBrains Mono"/>
            </a:endParaRPr>
          </a:p>
          <a:p>
            <a:pPr indent="0" lvl="0" marL="0" rtl="0" algn="l">
              <a:lnSpc>
                <a:spcPct val="115000"/>
              </a:lnSpc>
              <a:spcBef>
                <a:spcPts val="600"/>
              </a:spcBef>
              <a:spcAft>
                <a:spcPts val="0"/>
              </a:spcAft>
              <a:buNone/>
            </a:pPr>
            <a:r>
              <a:rPr lang="en" sz="900">
                <a:latin typeface="JetBrains Mono"/>
                <a:ea typeface="JetBrains Mono"/>
                <a:cs typeface="JetBrains Mono"/>
                <a:sym typeface="JetBrains Mono"/>
              </a:rPr>
              <a:t>            branch = main </a:t>
            </a:r>
            <a:endParaRPr sz="900">
              <a:latin typeface="JetBrains Mono"/>
              <a:ea typeface="JetBrains Mono"/>
              <a:cs typeface="JetBrains Mono"/>
              <a:sym typeface="JetBrains Mono"/>
            </a:endParaRPr>
          </a:p>
          <a:p>
            <a:pPr indent="0" lvl="0" marL="0" rtl="0" algn="l">
              <a:lnSpc>
                <a:spcPct val="115000"/>
              </a:lnSpc>
              <a:spcBef>
                <a:spcPts val="600"/>
              </a:spcBef>
              <a:spcAft>
                <a:spcPts val="0"/>
              </a:spcAft>
              <a:buNone/>
            </a:pPr>
            <a:r>
              <a:rPr lang="en" sz="900">
                <a:latin typeface="JetBrains Mono"/>
                <a:ea typeface="JetBrains Mono"/>
                <a:cs typeface="JetBrains Mono"/>
                <a:sym typeface="JetBrains Mono"/>
              </a:rPr>
              <a:t>        } </a:t>
            </a:r>
            <a:endParaRPr sz="900">
              <a:latin typeface="JetBrains Mono"/>
              <a:ea typeface="JetBrains Mono"/>
              <a:cs typeface="JetBrains Mono"/>
              <a:sym typeface="JetBrains Mono"/>
            </a:endParaRPr>
          </a:p>
          <a:p>
            <a:pPr indent="0" lvl="0" marL="0" rtl="0" algn="l">
              <a:lnSpc>
                <a:spcPct val="115000"/>
              </a:lnSpc>
              <a:spcBef>
                <a:spcPts val="600"/>
              </a:spcBef>
              <a:spcAft>
                <a:spcPts val="0"/>
              </a:spcAft>
              <a:buNone/>
            </a:pPr>
            <a:r>
              <a:rPr lang="en" sz="900">
                <a:latin typeface="JetBrains Mono"/>
                <a:ea typeface="JetBrains Mono"/>
                <a:cs typeface="JetBrains Mono"/>
                <a:sym typeface="JetBrains Mono"/>
              </a:rPr>
              <a:t>    }</a:t>
            </a:r>
            <a:endParaRPr sz="900">
              <a:latin typeface="JetBrains Mono"/>
              <a:ea typeface="JetBrains Mono"/>
              <a:cs typeface="JetBrains Mono"/>
              <a:sym typeface="JetBrains Mono"/>
            </a:endParaRPr>
          </a:p>
          <a:p>
            <a:pPr indent="0" lvl="0" marL="0" rtl="0" algn="l">
              <a:spcBef>
                <a:spcPts val="600"/>
              </a:spcBef>
              <a:spcAft>
                <a:spcPts val="0"/>
              </a:spcAft>
              <a:buNone/>
            </a:pPr>
            <a:r>
              <a:rPr lang="en" sz="900">
                <a:latin typeface="JetBrains Mono"/>
                <a:ea typeface="JetBrains Mono"/>
                <a:cs typeface="JetBrains Mono"/>
                <a:sym typeface="JetBrains Mono"/>
              </a:rPr>
              <a:t>}</a:t>
            </a:r>
            <a:endParaRPr sz="900">
              <a:latin typeface="JetBrains Mono"/>
              <a:ea typeface="JetBrains Mono"/>
              <a:cs typeface="JetBrains Mono"/>
              <a:sym typeface="JetBrains Mono"/>
            </a:endParaRPr>
          </a:p>
          <a:p>
            <a:pPr indent="0" lvl="0" marL="0" rtl="0" algn="l">
              <a:lnSpc>
                <a:spcPct val="150000"/>
              </a:lnSpc>
              <a:spcBef>
                <a:spcPts val="600"/>
              </a:spcBef>
              <a:spcAft>
                <a:spcPts val="0"/>
              </a:spcAft>
              <a:buNone/>
            </a:pPr>
            <a:r>
              <a:t/>
            </a:r>
            <a:endParaRPr sz="1100">
              <a:latin typeface="JetBrains Mono"/>
              <a:ea typeface="JetBrains Mono"/>
              <a:cs typeface="JetBrains Mono"/>
              <a:sym typeface="JetBrains Mono"/>
            </a:endParaRPr>
          </a:p>
          <a:p>
            <a:pPr indent="0" lvl="0" marL="0" rtl="0" algn="l">
              <a:lnSpc>
                <a:spcPct val="107916"/>
              </a:lnSpc>
              <a:spcBef>
                <a:spcPts val="600"/>
              </a:spcBef>
              <a:spcAft>
                <a:spcPts val="600"/>
              </a:spcAft>
              <a:buClr>
                <a:schemeClr val="dk1"/>
              </a:buClr>
              <a:buSzPts val="1100"/>
              <a:buFont typeface="Arial"/>
              <a:buNone/>
            </a:pPr>
            <a:r>
              <a:rPr lang="en"/>
              <a:t>Here we have one implementation dependency from the </a:t>
            </a:r>
            <a:r>
              <a:rPr lang="en">
                <a:latin typeface="Arial"/>
                <a:ea typeface="Arial"/>
                <a:cs typeface="Arial"/>
                <a:sym typeface="Arial"/>
              </a:rPr>
              <a:t>main</a:t>
            </a:r>
            <a:r>
              <a:rPr lang="en"/>
              <a:t> branch of a GitHub repository.</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9"/>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800"/>
              <a:buNone/>
            </a:pPr>
            <a:r>
              <a:rPr lang="en"/>
              <a:t>Gradle properties</a:t>
            </a:r>
            <a:endParaRPr/>
          </a:p>
        </p:txBody>
      </p:sp>
      <p:sp>
        <p:nvSpPr>
          <p:cNvPr id="258" name="Google Shape;258;p39"/>
          <p:cNvSpPr txBox="1"/>
          <p:nvPr>
            <p:ph idx="1" type="body"/>
          </p:nvPr>
        </p:nvSpPr>
        <p:spPr>
          <a:xfrm>
            <a:off x="292608" y="1335024"/>
            <a:ext cx="8419800" cy="2615400"/>
          </a:xfrm>
          <a:prstGeom prst="rect">
            <a:avLst/>
          </a:prstGeom>
          <a:noFill/>
          <a:ln>
            <a:noFill/>
          </a:ln>
        </p:spPr>
        <p:txBody>
          <a:bodyPr anchorCtr="0" anchor="t" bIns="91425" lIns="0" spcFirstLastPara="1" rIns="0" wrap="square" tIns="73150">
            <a:noAutofit/>
          </a:bodyPr>
          <a:lstStyle/>
          <a:p>
            <a:pPr indent="0" lvl="0" marL="0" rtl="0" algn="l">
              <a:lnSpc>
                <a:spcPct val="115000"/>
              </a:lnSpc>
              <a:spcBef>
                <a:spcPts val="0"/>
              </a:spcBef>
              <a:spcAft>
                <a:spcPts val="0"/>
              </a:spcAft>
              <a:buSzPts val="1800"/>
              <a:buNone/>
            </a:pPr>
            <a:r>
              <a:rPr lang="en" sz="1400"/>
              <a:t>Properties are used </a:t>
            </a:r>
            <a:r>
              <a:rPr lang="en" sz="1400"/>
              <a:t>to</a:t>
            </a:r>
            <a:r>
              <a:rPr lang="en" sz="1400"/>
              <a:t> configure the behavior of Gradle itself and specific projects.</a:t>
            </a:r>
            <a:endParaRPr sz="1400"/>
          </a:p>
          <a:p>
            <a:pPr indent="0" lvl="0" marL="0" rtl="0" algn="l">
              <a:lnSpc>
                <a:spcPct val="115000"/>
              </a:lnSpc>
              <a:spcBef>
                <a:spcPts val="400"/>
              </a:spcBef>
              <a:spcAft>
                <a:spcPts val="0"/>
              </a:spcAft>
              <a:buSzPts val="1800"/>
              <a:buNone/>
            </a:pPr>
            <a:r>
              <a:rPr lang="en"/>
              <a:t>From</a:t>
            </a:r>
            <a:r>
              <a:rPr lang="en" sz="1400"/>
              <a:t> highest to lowest precedence:</a:t>
            </a:r>
            <a:endParaRPr sz="1400"/>
          </a:p>
          <a:p>
            <a:pPr indent="-317500" lvl="0" marL="457200" rtl="0" algn="l">
              <a:lnSpc>
                <a:spcPct val="150000"/>
              </a:lnSpc>
              <a:spcBef>
                <a:spcPts val="400"/>
              </a:spcBef>
              <a:spcAft>
                <a:spcPts val="0"/>
              </a:spcAft>
              <a:buSzPts val="1400"/>
              <a:buChar char="●"/>
            </a:pPr>
            <a:r>
              <a:rPr lang="en" sz="1400">
                <a:solidFill>
                  <a:schemeClr val="hlink"/>
                </a:solidFill>
                <a:uFill>
                  <a:noFill/>
                </a:uFill>
                <a:hlinkClick r:id="rId3"/>
              </a:rPr>
              <a:t>Command-line flags</a:t>
            </a:r>
            <a:r>
              <a:rPr lang="en" sz="1400"/>
              <a:t>, such as </a:t>
            </a:r>
            <a:r>
              <a:rPr lang="en" sz="1400">
                <a:solidFill>
                  <a:srgbClr val="37474F"/>
                </a:solidFill>
                <a:latin typeface="JetBrains Mono"/>
                <a:ea typeface="JetBrains Mono"/>
                <a:cs typeface="JetBrains Mono"/>
                <a:sym typeface="JetBrains Mono"/>
              </a:rPr>
              <a:t>--build-cache</a:t>
            </a:r>
            <a:endParaRPr sz="1400"/>
          </a:p>
          <a:p>
            <a:pPr indent="-317500" lvl="0" marL="457200" rtl="0" algn="l">
              <a:lnSpc>
                <a:spcPct val="150000"/>
              </a:lnSpc>
              <a:spcBef>
                <a:spcPts val="400"/>
              </a:spcBef>
              <a:spcAft>
                <a:spcPts val="0"/>
              </a:spcAft>
              <a:buSzPts val="1400"/>
              <a:buChar char="●"/>
            </a:pPr>
            <a:r>
              <a:rPr lang="en"/>
              <a:t>Properties s</a:t>
            </a:r>
            <a:r>
              <a:rPr lang="en" sz="1400"/>
              <a:t>tored in a local </a:t>
            </a:r>
            <a:r>
              <a:rPr lang="en" sz="1400">
                <a:solidFill>
                  <a:srgbClr val="37474F"/>
                </a:solidFill>
                <a:latin typeface="JetBrains Mono"/>
                <a:ea typeface="JetBrains Mono"/>
                <a:cs typeface="JetBrains Mono"/>
                <a:sym typeface="JetBrains Mono"/>
              </a:rPr>
              <a:t>gradle.properties</a:t>
            </a:r>
            <a:r>
              <a:rPr lang="en" sz="1400"/>
              <a:t> file.</a:t>
            </a:r>
            <a:endParaRPr sz="1400"/>
          </a:p>
          <a:p>
            <a:pPr indent="-317500" lvl="0" marL="457200" rtl="0" algn="l">
              <a:lnSpc>
                <a:spcPct val="150000"/>
              </a:lnSpc>
              <a:spcBef>
                <a:spcPts val="400"/>
              </a:spcBef>
              <a:spcAft>
                <a:spcPts val="0"/>
              </a:spcAft>
              <a:buSzPts val="1400"/>
              <a:buChar char="●"/>
            </a:pPr>
            <a:r>
              <a:rPr lang="en"/>
              <a:t>Properties s</a:t>
            </a:r>
            <a:r>
              <a:rPr lang="en" sz="1400"/>
              <a:t>tored in the </a:t>
            </a:r>
            <a:r>
              <a:rPr lang="en" sz="1400">
                <a:solidFill>
                  <a:srgbClr val="37474F"/>
                </a:solidFill>
                <a:latin typeface="JetBrains Mono"/>
                <a:ea typeface="JetBrains Mono"/>
                <a:cs typeface="JetBrains Mono"/>
                <a:sym typeface="JetBrains Mono"/>
              </a:rPr>
              <a:t>~/.gradle/gradle.properties</a:t>
            </a:r>
            <a:r>
              <a:rPr lang="en" sz="1400"/>
              <a:t> file.</a:t>
            </a:r>
            <a:endParaRPr sz="1400"/>
          </a:p>
          <a:p>
            <a:pPr indent="-317500" lvl="0" marL="457200" marR="0" rtl="0" algn="l">
              <a:lnSpc>
                <a:spcPct val="150000"/>
              </a:lnSpc>
              <a:spcBef>
                <a:spcPts val="400"/>
              </a:spcBef>
              <a:spcAft>
                <a:spcPts val="0"/>
              </a:spcAft>
              <a:buSzPts val="1400"/>
              <a:buChar char="●"/>
            </a:pPr>
            <a:r>
              <a:rPr lang="en" sz="1400">
                <a:solidFill>
                  <a:schemeClr val="hlink"/>
                </a:solidFill>
                <a:uFill>
                  <a:noFill/>
                </a:uFill>
                <a:hlinkClick r:id="rId4"/>
              </a:rPr>
              <a:t>Gradle properties</a:t>
            </a:r>
            <a:r>
              <a:rPr lang="en" sz="1400"/>
              <a:t>, such as</a:t>
            </a:r>
            <a:r>
              <a:rPr lang="en" sz="1400"/>
              <a:t> </a:t>
            </a:r>
            <a:r>
              <a:rPr lang="en">
                <a:solidFill>
                  <a:srgbClr val="37474F"/>
                </a:solidFill>
                <a:latin typeface="JetBrains Mono"/>
                <a:ea typeface="JetBrains Mono"/>
                <a:cs typeface="JetBrains Mono"/>
                <a:sym typeface="JetBrains Mono"/>
              </a:rPr>
              <a:t>org.gradle.caching=true</a:t>
            </a:r>
            <a:r>
              <a:rPr lang="en" sz="1400"/>
              <a:t>, </a:t>
            </a:r>
            <a:r>
              <a:rPr lang="en"/>
              <a:t>which</a:t>
            </a:r>
            <a:r>
              <a:rPr lang="en" sz="1400"/>
              <a:t> are typically stored in a </a:t>
            </a:r>
            <a:r>
              <a:rPr lang="en" sz="1400">
                <a:latin typeface="JetBrains Mono"/>
                <a:ea typeface="JetBrains Mono"/>
                <a:cs typeface="JetBrains Mono"/>
                <a:sym typeface="JetBrains Mono"/>
              </a:rPr>
              <a:t>gradle.properties</a:t>
            </a:r>
            <a:r>
              <a:rPr lang="en" sz="1400"/>
              <a:t> file in a project root directory or </a:t>
            </a:r>
            <a:r>
              <a:rPr lang="en">
                <a:solidFill>
                  <a:srgbClr val="37474F"/>
                </a:solidFill>
                <a:latin typeface="JetBrains Mono"/>
                <a:ea typeface="JetBrains Mono"/>
                <a:cs typeface="JetBrains Mono"/>
                <a:sym typeface="JetBrains Mono"/>
              </a:rPr>
              <a:t>GRADLE_USER_HOME</a:t>
            </a:r>
            <a:r>
              <a:rPr lang="en" sz="1400"/>
              <a:t> environment variable.</a:t>
            </a:r>
            <a:endParaRPr sz="1400"/>
          </a:p>
          <a:p>
            <a:pPr indent="-317500" lvl="0" marL="457200" rtl="0" algn="l">
              <a:lnSpc>
                <a:spcPct val="150000"/>
              </a:lnSpc>
              <a:spcBef>
                <a:spcPts val="400"/>
              </a:spcBef>
              <a:spcAft>
                <a:spcPts val="0"/>
              </a:spcAft>
              <a:buSzPts val="1400"/>
              <a:buChar char="●"/>
            </a:pPr>
            <a:r>
              <a:rPr lang="en" sz="1400">
                <a:solidFill>
                  <a:schemeClr val="hlink"/>
                </a:solidFill>
                <a:uFill>
                  <a:noFill/>
                </a:uFill>
                <a:hlinkClick r:id="rId5"/>
              </a:rPr>
              <a:t>Environment variables</a:t>
            </a:r>
            <a:endParaRPr/>
          </a:p>
          <a:p>
            <a:pPr indent="0" lvl="0" marL="457200" rtl="0" algn="l">
              <a:lnSpc>
                <a:spcPct val="150000"/>
              </a:lnSpc>
              <a:spcBef>
                <a:spcPts val="400"/>
              </a:spcBef>
              <a:spcAft>
                <a:spcPts val="0"/>
              </a:spcAft>
              <a:buSzPts val="1400"/>
              <a:buNone/>
            </a:pPr>
            <a:r>
              <a:t/>
            </a:r>
            <a:endParaRPr/>
          </a:p>
          <a:p>
            <a:pPr indent="0" lvl="0" marL="0" rtl="0" algn="l">
              <a:lnSpc>
                <a:spcPct val="115000"/>
              </a:lnSpc>
              <a:spcBef>
                <a:spcPts val="400"/>
              </a:spcBef>
              <a:spcAft>
                <a:spcPts val="400"/>
              </a:spcAft>
              <a:buSzPts val="1800"/>
              <a:buNone/>
            </a:pPr>
            <a:r>
              <a:rPr lang="en"/>
              <a:t>For </a:t>
            </a:r>
            <a:r>
              <a:rPr lang="en" sz="1400"/>
              <a:t>all available properties, see </a:t>
            </a:r>
            <a:r>
              <a:rPr lang="en" sz="1400">
                <a:solidFill>
                  <a:srgbClr val="37474F"/>
                </a:solidFill>
                <a:latin typeface="JetBrains Mono"/>
                <a:ea typeface="JetBrains Mono"/>
                <a:cs typeface="JetBrains Mono"/>
                <a:sym typeface="JetBrains Mono"/>
              </a:rPr>
              <a:t>./gradlew properties</a:t>
            </a:r>
            <a:endParaRPr sz="1400">
              <a:solidFill>
                <a:srgbClr val="37474F"/>
              </a:solidFill>
              <a:latin typeface="JetBrains Mono"/>
              <a:ea typeface="JetBrains Mono"/>
              <a:cs typeface="JetBrains Mono"/>
              <a:sym typeface="JetBrains Mon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800"/>
              <a:buNone/>
            </a:pPr>
            <a:r>
              <a:rPr lang="en"/>
              <a:t>How?</a:t>
            </a:r>
            <a:endParaRPr/>
          </a:p>
        </p:txBody>
      </p:sp>
      <p:pic>
        <p:nvPicPr>
          <p:cNvPr id="60" name="Google Shape;60;p13"/>
          <p:cNvPicPr preferRelativeResize="0"/>
          <p:nvPr/>
        </p:nvPicPr>
        <p:blipFill rotWithShape="1">
          <a:blip r:embed="rId3">
            <a:alphaModFix/>
          </a:blip>
          <a:srcRect b="0" l="0" r="0" t="0"/>
          <a:stretch/>
        </p:blipFill>
        <p:spPr>
          <a:xfrm>
            <a:off x="430525" y="1733165"/>
            <a:ext cx="8302001" cy="168217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40"/>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800"/>
              <a:buNone/>
            </a:pPr>
            <a:r>
              <a:rPr lang="en"/>
              <a:t>Gradle properties</a:t>
            </a:r>
            <a:endParaRPr/>
          </a:p>
        </p:txBody>
      </p:sp>
      <p:sp>
        <p:nvSpPr>
          <p:cNvPr id="264" name="Google Shape;264;p40"/>
          <p:cNvSpPr txBox="1"/>
          <p:nvPr>
            <p:ph idx="1" type="body"/>
          </p:nvPr>
        </p:nvSpPr>
        <p:spPr>
          <a:xfrm>
            <a:off x="292608" y="1335024"/>
            <a:ext cx="8419800" cy="2615400"/>
          </a:xfrm>
          <a:prstGeom prst="rect">
            <a:avLst/>
          </a:prstGeom>
          <a:noFill/>
          <a:ln>
            <a:noFill/>
          </a:ln>
        </p:spPr>
        <p:txBody>
          <a:bodyPr anchorCtr="0" anchor="t" bIns="91425" lIns="0" spcFirstLastPara="1" rIns="0" wrap="square" tIns="73150">
            <a:noAutofit/>
          </a:bodyPr>
          <a:lstStyle/>
          <a:p>
            <a:pPr indent="0" lvl="0" marL="0" rtl="0" algn="l">
              <a:lnSpc>
                <a:spcPct val="115000"/>
              </a:lnSpc>
              <a:spcBef>
                <a:spcPts val="0"/>
              </a:spcBef>
              <a:spcAft>
                <a:spcPts val="0"/>
              </a:spcAft>
              <a:buSzPts val="1800"/>
              <a:buNone/>
            </a:pPr>
            <a:r>
              <a:rPr lang="en" sz="1100">
                <a:solidFill>
                  <a:srgbClr val="388E3C"/>
                </a:solidFill>
                <a:latin typeface="JetBrains Mono"/>
                <a:ea typeface="JetBrains Mono"/>
                <a:cs typeface="JetBrains Mono"/>
                <a:sym typeface="JetBrains Mono"/>
              </a:rPr>
              <a:t>// gradle.properties</a:t>
            </a:r>
            <a:endParaRPr sz="1100">
              <a:solidFill>
                <a:srgbClr val="388E3C"/>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chemeClr val="accent4"/>
                </a:solidFill>
                <a:latin typeface="JetBrains Mono"/>
                <a:ea typeface="JetBrains Mono"/>
                <a:cs typeface="JetBrains Mono"/>
                <a:sym typeface="JetBrains Mono"/>
              </a:rPr>
              <a:t>kotlin.code.style</a:t>
            </a:r>
            <a:r>
              <a:rPr lang="en" sz="1100">
                <a:solidFill>
                  <a:srgbClr val="37474F"/>
                </a:solidFill>
                <a:latin typeface="JetBrains Mono"/>
                <a:ea typeface="JetBrains Mono"/>
                <a:cs typeface="JetBrains Mono"/>
                <a:sym typeface="JetBrains Mono"/>
              </a:rPr>
              <a:t>=</a:t>
            </a:r>
            <a:r>
              <a:rPr lang="en" sz="1100">
                <a:solidFill>
                  <a:srgbClr val="008800"/>
                </a:solidFill>
                <a:latin typeface="JetBrains Mono"/>
                <a:ea typeface="JetBrains Mono"/>
                <a:cs typeface="JetBrains Mono"/>
                <a:sym typeface="JetBrains Mono"/>
              </a:rPr>
              <a:t>official</a:t>
            </a:r>
            <a:endParaRPr sz="1100">
              <a:solidFill>
                <a:srgbClr val="008800"/>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chemeClr val="accent4"/>
                </a:solidFill>
                <a:latin typeface="JetBrains Mono"/>
                <a:ea typeface="JetBrains Mono"/>
                <a:cs typeface="JetBrains Mono"/>
                <a:sym typeface="JetBrains Mono"/>
              </a:rPr>
              <a:t>username</a:t>
            </a:r>
            <a:r>
              <a:rPr lang="en" sz="1100">
                <a:solidFill>
                  <a:srgbClr val="37474F"/>
                </a:solidFill>
                <a:latin typeface="JetBrains Mono"/>
                <a:ea typeface="JetBrains Mono"/>
                <a:cs typeface="JetBrains Mono"/>
                <a:sym typeface="JetBrains Mono"/>
              </a:rPr>
              <a:t>=</a:t>
            </a:r>
            <a:r>
              <a:rPr lang="en" sz="1100">
                <a:solidFill>
                  <a:srgbClr val="008800"/>
                </a:solidFill>
                <a:latin typeface="JetBrains Mono"/>
                <a:ea typeface="JetBrains Mono"/>
                <a:cs typeface="JetBrains Mono"/>
                <a:sym typeface="JetBrains Mono"/>
              </a:rPr>
              <a:t>student</a:t>
            </a:r>
            <a:endParaRPr sz="1100">
              <a:solidFill>
                <a:srgbClr val="008800"/>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t/>
            </a:r>
            <a:endParaRPr sz="1100">
              <a:solidFill>
                <a:srgbClr val="008800"/>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rgbClr val="388E3C"/>
                </a:solidFill>
                <a:latin typeface="JetBrains Mono"/>
                <a:ea typeface="JetBrains Mono"/>
                <a:cs typeface="JetBrains Mono"/>
                <a:sym typeface="JetBrains Mono"/>
              </a:rPr>
              <a:t>// build.gradle.kts</a:t>
            </a:r>
            <a:endParaRPr sz="1100">
              <a:solidFill>
                <a:srgbClr val="388E3C"/>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rgbClr val="3F51B5"/>
                </a:solidFill>
                <a:latin typeface="JetBrains Mono"/>
                <a:ea typeface="JetBrains Mono"/>
                <a:cs typeface="JetBrains Mono"/>
                <a:sym typeface="JetBrains Mono"/>
              </a:rPr>
              <a:t>val</a:t>
            </a:r>
            <a:r>
              <a:rPr lang="en" sz="1100">
                <a:solidFill>
                  <a:srgbClr val="37474F"/>
                </a:solidFill>
                <a:latin typeface="JetBrains Mono"/>
                <a:ea typeface="JetBrains Mono"/>
                <a:cs typeface="JetBrains Mono"/>
                <a:sym typeface="JetBrains Mono"/>
              </a:rPr>
              <a:t> </a:t>
            </a:r>
            <a:r>
              <a:rPr lang="en" sz="1100">
                <a:solidFill>
                  <a:srgbClr val="660066"/>
                </a:solidFill>
                <a:latin typeface="JetBrains Mono"/>
                <a:ea typeface="JetBrains Mono"/>
                <a:cs typeface="JetBrains Mono"/>
                <a:sym typeface="JetBrains Mono"/>
              </a:rPr>
              <a:t>username</a:t>
            </a:r>
            <a:r>
              <a:rPr lang="en" sz="1100">
                <a:solidFill>
                  <a:srgbClr val="37474F"/>
                </a:solidFill>
                <a:latin typeface="JetBrains Mono"/>
                <a:ea typeface="JetBrains Mono"/>
                <a:cs typeface="JetBrains Mono"/>
                <a:sym typeface="JetBrains Mono"/>
              </a:rPr>
              <a:t>: String </a:t>
            </a:r>
            <a:r>
              <a:rPr lang="en" sz="1100">
                <a:solidFill>
                  <a:srgbClr val="3F51B5"/>
                </a:solidFill>
                <a:latin typeface="JetBrains Mono"/>
                <a:ea typeface="JetBrains Mono"/>
                <a:cs typeface="JetBrains Mono"/>
                <a:sym typeface="JetBrains Mono"/>
              </a:rPr>
              <a:t>by</a:t>
            </a:r>
            <a:r>
              <a:rPr lang="en" sz="1100">
                <a:solidFill>
                  <a:srgbClr val="37474F"/>
                </a:solidFill>
                <a:latin typeface="JetBrains Mono"/>
                <a:ea typeface="JetBrains Mono"/>
                <a:cs typeface="JetBrains Mono"/>
                <a:sym typeface="JetBrains Mono"/>
              </a:rPr>
              <a:t> </a:t>
            </a:r>
            <a:r>
              <a:rPr lang="en" sz="1100">
                <a:solidFill>
                  <a:srgbClr val="660066"/>
                </a:solidFill>
                <a:latin typeface="JetBrains Mono"/>
                <a:ea typeface="JetBrains Mono"/>
                <a:cs typeface="JetBrains Mono"/>
                <a:sym typeface="JetBrains Mono"/>
              </a:rPr>
              <a:t>project</a:t>
            </a:r>
            <a:endParaRPr sz="1100">
              <a:solidFill>
                <a:srgbClr val="660066"/>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rgbClr val="3F51B5"/>
                </a:solidFill>
                <a:latin typeface="JetBrains Mono"/>
                <a:ea typeface="JetBrains Mono"/>
                <a:cs typeface="JetBrains Mono"/>
                <a:sym typeface="JetBrains Mono"/>
              </a:rPr>
              <a:t>val</a:t>
            </a:r>
            <a:r>
              <a:rPr lang="en" sz="1100">
                <a:solidFill>
                  <a:srgbClr val="37474F"/>
                </a:solidFill>
                <a:latin typeface="JetBrains Mono"/>
                <a:ea typeface="JetBrains Mono"/>
                <a:cs typeface="JetBrains Mono"/>
                <a:sym typeface="JetBrains Mono"/>
              </a:rPr>
              <a:t> </a:t>
            </a:r>
            <a:r>
              <a:rPr lang="en" sz="1100">
                <a:solidFill>
                  <a:srgbClr val="660066"/>
                </a:solidFill>
                <a:latin typeface="JetBrains Mono"/>
                <a:ea typeface="JetBrains Mono"/>
                <a:cs typeface="JetBrains Mono"/>
                <a:sym typeface="JetBrains Mono"/>
              </a:rPr>
              <a:t>kotlinCodeStyle</a:t>
            </a:r>
            <a:r>
              <a:rPr lang="en" sz="1100">
                <a:solidFill>
                  <a:srgbClr val="37474F"/>
                </a:solidFill>
                <a:latin typeface="JetBrains Mono"/>
                <a:ea typeface="JetBrains Mono"/>
                <a:cs typeface="JetBrains Mono"/>
                <a:sym typeface="JetBrains Mono"/>
              </a:rPr>
              <a:t> = </a:t>
            </a:r>
            <a:r>
              <a:rPr lang="en" sz="1100">
                <a:solidFill>
                  <a:srgbClr val="660066"/>
                </a:solidFill>
                <a:latin typeface="JetBrains Mono"/>
                <a:ea typeface="JetBrains Mono"/>
                <a:cs typeface="JetBrains Mono"/>
                <a:sym typeface="JetBrains Mono"/>
              </a:rPr>
              <a:t>project</a:t>
            </a:r>
            <a:r>
              <a:rPr lang="en" sz="1100">
                <a:solidFill>
                  <a:srgbClr val="37474F"/>
                </a:solidFill>
                <a:latin typeface="JetBrains Mono"/>
                <a:ea typeface="JetBrains Mono"/>
                <a:cs typeface="JetBrains Mono"/>
                <a:sym typeface="JetBrains Mono"/>
              </a:rPr>
              <a:t>.property(</a:t>
            </a:r>
            <a:r>
              <a:rPr lang="en" sz="1100">
                <a:solidFill>
                  <a:srgbClr val="008800"/>
                </a:solidFill>
                <a:latin typeface="JetBrains Mono"/>
                <a:ea typeface="JetBrains Mono"/>
                <a:cs typeface="JetBrains Mono"/>
                <a:sym typeface="JetBrains Mono"/>
              </a:rPr>
              <a:t>"kotlin.code.style"</a:t>
            </a: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as</a:t>
            </a:r>
            <a:r>
              <a:rPr lang="en" sz="1100">
                <a:solidFill>
                  <a:srgbClr val="37474F"/>
                </a:solidFill>
                <a:latin typeface="JetBrains Mono"/>
                <a:ea typeface="JetBrains Mono"/>
                <a:cs typeface="JetBrains Mono"/>
                <a:sym typeface="JetBrains Mono"/>
              </a:rPr>
              <a:t> String</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rgbClr val="660066"/>
                </a:solidFill>
                <a:latin typeface="JetBrains Mono"/>
                <a:ea typeface="JetBrains Mono"/>
                <a:cs typeface="JetBrains Mono"/>
                <a:sym typeface="JetBrains Mono"/>
              </a:rPr>
              <a:t>tasks</a:t>
            </a:r>
            <a:r>
              <a:rPr lang="en" sz="1100">
                <a:solidFill>
                  <a:srgbClr val="37474F"/>
                </a:solidFill>
                <a:latin typeface="JetBrains Mono"/>
                <a:ea typeface="JetBrains Mono"/>
                <a:cs typeface="JetBrains Mono"/>
                <a:sym typeface="JetBrains Mono"/>
              </a:rPr>
              <a:t>.register(</a:t>
            </a:r>
            <a:r>
              <a:rPr lang="en" sz="1100">
                <a:solidFill>
                  <a:srgbClr val="008800"/>
                </a:solidFill>
                <a:latin typeface="JetBrains Mono"/>
                <a:ea typeface="JetBrains Mono"/>
                <a:cs typeface="JetBrains Mono"/>
                <a:sym typeface="JetBrains Mono"/>
              </a:rPr>
              <a:t>"printProps"</a:t>
            </a: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rgbClr val="37474F"/>
                </a:solidFill>
                <a:latin typeface="JetBrains Mono"/>
                <a:ea typeface="JetBrains Mono"/>
                <a:cs typeface="JetBrains Mono"/>
                <a:sym typeface="JetBrains Mono"/>
              </a:rPr>
              <a:t>   doLast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rgbClr val="37474F"/>
                </a:solidFill>
                <a:latin typeface="JetBrains Mono"/>
                <a:ea typeface="JetBrains Mono"/>
                <a:cs typeface="JetBrains Mono"/>
                <a:sym typeface="JetBrains Mono"/>
              </a:rPr>
              <a:t>       println(</a:t>
            </a:r>
            <a:r>
              <a:rPr lang="en" sz="1100">
                <a:solidFill>
                  <a:srgbClr val="660066"/>
                </a:solidFill>
                <a:latin typeface="JetBrains Mono"/>
                <a:ea typeface="JetBrains Mono"/>
                <a:cs typeface="JetBrains Mono"/>
                <a:sym typeface="JetBrains Mono"/>
              </a:rPr>
              <a:t>username</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rgbClr val="37474F"/>
                </a:solidFill>
                <a:latin typeface="JetBrains Mono"/>
                <a:ea typeface="JetBrains Mono"/>
                <a:cs typeface="JetBrains Mono"/>
                <a:sym typeface="JetBrains Mono"/>
              </a:rPr>
              <a:t>       println(</a:t>
            </a:r>
            <a:r>
              <a:rPr lang="en" sz="1100">
                <a:solidFill>
                  <a:srgbClr val="660066"/>
                </a:solidFill>
                <a:latin typeface="JetBrains Mono"/>
                <a:ea typeface="JetBrains Mono"/>
                <a:cs typeface="JetBrains Mono"/>
                <a:sym typeface="JetBrains Mono"/>
              </a:rPr>
              <a:t>kotlinCodeStyle</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rgbClr val="37474F"/>
                </a:solidFill>
                <a:latin typeface="JetBrains Mono"/>
                <a:ea typeface="JetBrains Mono"/>
                <a:cs typeface="JetBrains Mono"/>
                <a:sym typeface="JetBrains Mono"/>
              </a:rPr>
              <a:t>       println(System.getProperty(</a:t>
            </a:r>
            <a:r>
              <a:rPr lang="en" sz="1100">
                <a:solidFill>
                  <a:srgbClr val="008800"/>
                </a:solidFill>
                <a:latin typeface="JetBrains Mono"/>
                <a:ea typeface="JetBrains Mono"/>
                <a:cs typeface="JetBrains Mono"/>
                <a:sym typeface="JetBrains Mono"/>
              </a:rPr>
              <a:t>"idea.version"</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200"/>
              </a:spcAft>
              <a:buSzPts val="1800"/>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Gradle properties</a:t>
            </a:r>
            <a:endParaRPr/>
          </a:p>
        </p:txBody>
      </p:sp>
      <p:sp>
        <p:nvSpPr>
          <p:cNvPr id="270" name="Google Shape;270;p41"/>
          <p:cNvSpPr txBox="1"/>
          <p:nvPr>
            <p:ph idx="1" type="body"/>
          </p:nvPr>
        </p:nvSpPr>
        <p:spPr>
          <a:xfrm>
            <a:off x="292600" y="1335025"/>
            <a:ext cx="8419800" cy="3772800"/>
          </a:xfrm>
          <a:prstGeom prst="rect">
            <a:avLst/>
          </a:prstGeom>
          <a:noFill/>
          <a:ln>
            <a:noFill/>
          </a:ln>
        </p:spPr>
        <p:txBody>
          <a:bodyPr anchorCtr="0" anchor="t" bIns="0" lIns="0" spcFirstLastPara="1" rIns="0" wrap="square" tIns="73150">
            <a:noAutofit/>
          </a:bodyPr>
          <a:lstStyle/>
          <a:p>
            <a:pPr indent="0" lvl="0" marL="0" rtl="0" algn="l">
              <a:lnSpc>
                <a:spcPct val="150000"/>
              </a:lnSpc>
              <a:spcBef>
                <a:spcPts val="0"/>
              </a:spcBef>
              <a:spcAft>
                <a:spcPts val="0"/>
              </a:spcAft>
              <a:buNone/>
            </a:pPr>
            <a:r>
              <a:rPr lang="en" sz="1100">
                <a:latin typeface="JetBrains Mono"/>
                <a:ea typeface="JetBrains Mono"/>
                <a:cs typeface="JetBrains Mono"/>
                <a:sym typeface="JetBrains Mono"/>
              </a:rPr>
              <a:t>projectDir/module/build.gradle.kts </a:t>
            </a:r>
            <a:endParaRPr sz="1100">
              <a:latin typeface="JetBrains Mono"/>
              <a:ea typeface="JetBrains Mono"/>
              <a:cs typeface="JetBrains Mono"/>
              <a:sym typeface="JetBrains Mono"/>
            </a:endParaRPr>
          </a:p>
          <a:p>
            <a:pPr indent="0" lvl="0" marL="0" rtl="0" algn="l">
              <a:lnSpc>
                <a:spcPct val="150000"/>
              </a:lnSpc>
              <a:spcBef>
                <a:spcPts val="1000"/>
              </a:spcBef>
              <a:spcAft>
                <a:spcPts val="0"/>
              </a:spcAft>
              <a:buNone/>
            </a:pPr>
            <a:r>
              <a:rPr lang="en" sz="1100">
                <a:latin typeface="JetBrains Mono"/>
                <a:ea typeface="JetBrains Mono"/>
                <a:cs typeface="JetBrains Mono"/>
                <a:sym typeface="JetBrains Mono"/>
              </a:rPr>
              <a:t>tasks.register(</a:t>
            </a:r>
            <a:r>
              <a:rPr lang="en" sz="1100">
                <a:solidFill>
                  <a:srgbClr val="067D17"/>
                </a:solidFill>
                <a:latin typeface="JetBrains Mono"/>
                <a:ea typeface="JetBrains Mono"/>
                <a:cs typeface="JetBrains Mono"/>
                <a:sym typeface="JetBrains Mono"/>
              </a:rPr>
              <a:t>"printProperty"</a:t>
            </a:r>
            <a:r>
              <a:rPr lang="en" sz="1100">
                <a:latin typeface="JetBrains Mono"/>
                <a:ea typeface="JetBrains Mono"/>
                <a:cs typeface="JetBrains Mono"/>
                <a:sym typeface="JetBrains Mono"/>
              </a:rPr>
              <a:t>) { </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100">
                <a:latin typeface="JetBrains Mono"/>
                <a:ea typeface="JetBrains Mono"/>
                <a:cs typeface="JetBrains Mono"/>
                <a:sym typeface="JetBrains Mono"/>
              </a:rPr>
              <a:t>    </a:t>
            </a:r>
            <a:r>
              <a:rPr lang="en" sz="1100">
                <a:solidFill>
                  <a:srgbClr val="0432FF"/>
                </a:solidFill>
                <a:latin typeface="JetBrains Mono"/>
                <a:ea typeface="JetBrains Mono"/>
                <a:cs typeface="JetBrains Mono"/>
                <a:sym typeface="JetBrains Mono"/>
              </a:rPr>
              <a:t>val</a:t>
            </a:r>
            <a:r>
              <a:rPr lang="en" sz="1100">
                <a:latin typeface="JetBrains Mono"/>
                <a:ea typeface="JetBrains Mono"/>
                <a:cs typeface="JetBrains Mono"/>
                <a:sym typeface="JetBrains Mono"/>
              </a:rPr>
              <a:t> prop: String? </a:t>
            </a:r>
            <a:r>
              <a:rPr lang="en" sz="1100">
                <a:solidFill>
                  <a:srgbClr val="0432FF"/>
                </a:solidFill>
                <a:latin typeface="JetBrains Mono"/>
                <a:ea typeface="JetBrains Mono"/>
                <a:cs typeface="JetBrains Mono"/>
                <a:sym typeface="JetBrains Mono"/>
              </a:rPr>
              <a:t>by</a:t>
            </a:r>
            <a:r>
              <a:rPr lang="en" sz="1100">
                <a:latin typeface="JetBrains Mono"/>
                <a:ea typeface="JetBrains Mono"/>
                <a:cs typeface="JetBrains Mono"/>
                <a:sym typeface="JetBrains Mono"/>
              </a:rPr>
              <a:t> project </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100">
                <a:latin typeface="JetBrains Mono"/>
                <a:ea typeface="JetBrains Mono"/>
                <a:cs typeface="JetBrains Mono"/>
                <a:sym typeface="JetBrains Mono"/>
              </a:rPr>
              <a:t>    doLast { </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100">
                <a:latin typeface="JetBrains Mono"/>
                <a:ea typeface="JetBrains Mono"/>
                <a:cs typeface="JetBrains Mono"/>
                <a:sym typeface="JetBrains Mono"/>
              </a:rPr>
              <a:t>        println(prop ?: </a:t>
            </a:r>
            <a:r>
              <a:rPr lang="en" sz="1100">
                <a:solidFill>
                  <a:srgbClr val="067D17"/>
                </a:solidFill>
                <a:latin typeface="JetBrains Mono"/>
                <a:ea typeface="JetBrains Mono"/>
                <a:cs typeface="JetBrains Mono"/>
                <a:sym typeface="JetBrains Mono"/>
              </a:rPr>
              <a:t>"Not set"</a:t>
            </a: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100">
                <a:latin typeface="JetBrains Mono"/>
                <a:ea typeface="JetBrains Mono"/>
                <a:cs typeface="JetBrains Mono"/>
                <a:sym typeface="JetBrains Mono"/>
              </a:rPr>
              <a:t>    } </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100">
                <a:latin typeface="JetBrains Mono"/>
                <a:ea typeface="JetBrains Mono"/>
                <a:cs typeface="JetBrains Mono"/>
                <a:sym typeface="JetBrains Mono"/>
              </a:rPr>
              <a:t>}</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100">
                <a:latin typeface="JetBrains Mono"/>
                <a:ea typeface="JetBrains Mono"/>
                <a:cs typeface="JetBrains Mono"/>
                <a:sym typeface="JetBrains Mono"/>
              </a:rPr>
              <a:t>./gradlew :module:printProperty -&gt; Not set </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100"/>
              <a:t>If we add</a:t>
            </a:r>
            <a:r>
              <a:rPr lang="en" sz="1100">
                <a:latin typeface="JetBrains Mono"/>
                <a:ea typeface="JetBrains Mono"/>
                <a:cs typeface="JetBrains Mono"/>
                <a:sym typeface="JetBrains Mono"/>
              </a:rPr>
              <a:t> prop=</a:t>
            </a:r>
            <a:r>
              <a:rPr lang="en" sz="1100">
                <a:solidFill>
                  <a:srgbClr val="067D17"/>
                </a:solidFill>
                <a:latin typeface="JetBrains Mono"/>
                <a:ea typeface="JetBrains Mono"/>
                <a:cs typeface="JetBrains Mono"/>
                <a:sym typeface="JetBrains Mono"/>
              </a:rPr>
              <a:t>"Prop set"</a:t>
            </a:r>
            <a:r>
              <a:rPr lang="en" sz="1100">
                <a:latin typeface="JetBrains Mono"/>
                <a:ea typeface="JetBrains Mono"/>
                <a:cs typeface="JetBrains Mono"/>
                <a:sym typeface="JetBrains Mono"/>
              </a:rPr>
              <a:t> </a:t>
            </a:r>
            <a:r>
              <a:rPr lang="en" sz="1100"/>
              <a:t>to</a:t>
            </a:r>
            <a:r>
              <a:rPr lang="en" sz="1100">
                <a:latin typeface="JetBrains Mono"/>
                <a:ea typeface="JetBrains Mono"/>
                <a:cs typeface="JetBrains Mono"/>
                <a:sym typeface="JetBrains Mono"/>
              </a:rPr>
              <a:t> projectDir/module/gradle.properties</a:t>
            </a:r>
            <a:r>
              <a:rPr lang="en" sz="1100"/>
              <a:t>, then:</a:t>
            </a: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100">
                <a:latin typeface="JetBrains Mono"/>
                <a:ea typeface="JetBrains Mono"/>
                <a:cs typeface="JetBrains Mono"/>
                <a:sym typeface="JetBrains Mono"/>
              </a:rPr>
              <a:t>./gradlew :module:printProperty -&gt; Prop set </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100">
                <a:latin typeface="JetBrains Mono"/>
                <a:ea typeface="JetBrains Mono"/>
                <a:cs typeface="JetBrains Mono"/>
                <a:sym typeface="JetBrains Mono"/>
              </a:rPr>
              <a:t>./gradlew -Pprop=</a:t>
            </a:r>
            <a:r>
              <a:rPr lang="en" sz="1100">
                <a:solidFill>
                  <a:srgbClr val="067D17"/>
                </a:solidFill>
                <a:latin typeface="JetBrains Mono"/>
                <a:ea typeface="JetBrains Mono"/>
                <a:cs typeface="JetBrains Mono"/>
                <a:sym typeface="JetBrains Mono"/>
              </a:rPr>
              <a:t>"Override prop"</a:t>
            </a:r>
            <a:r>
              <a:rPr lang="en" sz="1100">
                <a:latin typeface="JetBrains Mono"/>
                <a:ea typeface="JetBrains Mono"/>
                <a:cs typeface="JetBrains Mono"/>
                <a:sym typeface="JetBrains Mono"/>
              </a:rPr>
              <a:t>:module:printProperty -&gt; Override prop</a:t>
            </a:r>
            <a:endParaRPr sz="1100">
              <a:latin typeface="JetBrains Mono"/>
              <a:ea typeface="JetBrains Mono"/>
              <a:cs typeface="JetBrains Mono"/>
              <a:sym typeface="JetBrains Mon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The Wrapper</a:t>
            </a:r>
            <a:endParaRPr/>
          </a:p>
        </p:txBody>
      </p:sp>
      <p:sp>
        <p:nvSpPr>
          <p:cNvPr id="276" name="Google Shape;276;p42"/>
          <p:cNvSpPr txBox="1"/>
          <p:nvPr>
            <p:ph idx="1" type="body"/>
          </p:nvPr>
        </p:nvSpPr>
        <p:spPr>
          <a:xfrm>
            <a:off x="292600" y="1335025"/>
            <a:ext cx="8419800" cy="1490700"/>
          </a:xfrm>
          <a:prstGeom prst="rect">
            <a:avLst/>
          </a:prstGeom>
          <a:noFill/>
          <a:ln>
            <a:noFill/>
          </a:ln>
        </p:spPr>
        <p:txBody>
          <a:bodyPr anchorCtr="0" anchor="t" bIns="0" lIns="0" spcFirstLastPara="1" rIns="0" wrap="square" tIns="73150">
            <a:noAutofit/>
          </a:bodyPr>
          <a:lstStyle/>
          <a:p>
            <a:pPr indent="0" lvl="0" marL="0" rtl="0" algn="l">
              <a:lnSpc>
                <a:spcPct val="107916"/>
              </a:lnSpc>
              <a:spcBef>
                <a:spcPts val="0"/>
              </a:spcBef>
              <a:spcAft>
                <a:spcPts val="0"/>
              </a:spcAft>
              <a:buClr>
                <a:schemeClr val="dk1"/>
              </a:buClr>
              <a:buSzPts val="1100"/>
              <a:buFont typeface="Arial"/>
              <a:buNone/>
            </a:pPr>
            <a:r>
              <a:rPr lang="en"/>
              <a:t>The recommended way to execute any Gradle build is with the help of the Gradle Wrapper.  </a:t>
            </a:r>
            <a:endParaRPr/>
          </a:p>
          <a:p>
            <a:pPr indent="0" lvl="0" marL="0" marR="635" rtl="0" algn="l">
              <a:lnSpc>
                <a:spcPct val="114583"/>
              </a:lnSpc>
              <a:spcBef>
                <a:spcPts val="790"/>
              </a:spcBef>
              <a:spcAft>
                <a:spcPts val="0"/>
              </a:spcAft>
              <a:buClr>
                <a:schemeClr val="dk1"/>
              </a:buClr>
              <a:buSzPts val="1100"/>
              <a:buFont typeface="Arial"/>
              <a:buNone/>
            </a:pPr>
            <a:r>
              <a:rPr lang="en"/>
              <a:t>The Wrapper is a script that invokes a declared version of Gradle, downloading it beforehand if necessary.  </a:t>
            </a:r>
            <a:endParaRPr/>
          </a:p>
          <a:p>
            <a:pPr indent="0" lvl="0" marL="0" rtl="0" algn="l">
              <a:lnSpc>
                <a:spcPct val="107916"/>
              </a:lnSpc>
              <a:spcBef>
                <a:spcPts val="700"/>
              </a:spcBef>
              <a:spcAft>
                <a:spcPts val="3355"/>
              </a:spcAft>
              <a:buClr>
                <a:schemeClr val="dk1"/>
              </a:buClr>
              <a:buSzPts val="1100"/>
              <a:buFont typeface="Arial"/>
              <a:buNone/>
            </a:pPr>
            <a:r>
              <a:rPr lang="en"/>
              <a:t>You can build projects, run them, and more with the Wrapper locally without needing to have the global Gradle on your machine.</a:t>
            </a:r>
            <a:endParaRPr/>
          </a:p>
        </p:txBody>
      </p:sp>
      <p:sp>
        <p:nvSpPr>
          <p:cNvPr id="277" name="Google Shape;277;p42"/>
          <p:cNvSpPr txBox="1"/>
          <p:nvPr>
            <p:ph idx="1" type="body"/>
          </p:nvPr>
        </p:nvSpPr>
        <p:spPr>
          <a:xfrm>
            <a:off x="649800" y="3210275"/>
            <a:ext cx="7494000" cy="1490700"/>
          </a:xfrm>
          <a:prstGeom prst="rect">
            <a:avLst/>
          </a:prstGeom>
          <a:noFill/>
          <a:ln>
            <a:noFill/>
          </a:ln>
        </p:spPr>
        <p:txBody>
          <a:bodyPr anchorCtr="0" anchor="t" bIns="0" lIns="0" spcFirstLastPara="1" rIns="0" wrap="square" tIns="73150">
            <a:noAutofit/>
          </a:bodyPr>
          <a:lstStyle/>
          <a:p>
            <a:pPr indent="0" lvl="0" marL="0" marR="542290" rtl="0" algn="l">
              <a:lnSpc>
                <a:spcPct val="127500"/>
              </a:lnSpc>
              <a:spcBef>
                <a:spcPts val="0"/>
              </a:spcBef>
              <a:spcAft>
                <a:spcPts val="0"/>
              </a:spcAft>
              <a:buClr>
                <a:schemeClr val="dk1"/>
              </a:buClr>
              <a:buSzPts val="1100"/>
              <a:buFont typeface="Arial"/>
              <a:buNone/>
            </a:pPr>
            <a:r>
              <a:rPr lang="en"/>
              <a:t>One way to upgrade the Gradle version is manually change the </a:t>
            </a:r>
            <a:r>
              <a:rPr lang="en">
                <a:latin typeface="Courier"/>
                <a:ea typeface="Courier"/>
                <a:cs typeface="Courier"/>
                <a:sym typeface="Courier"/>
              </a:rPr>
              <a:t>distributionUrl</a:t>
            </a:r>
            <a:r>
              <a:rPr lang="en"/>
              <a:t> property in the Wrapper’s </a:t>
            </a:r>
            <a:r>
              <a:rPr lang="en">
                <a:latin typeface="Courier"/>
                <a:ea typeface="Courier"/>
                <a:cs typeface="Courier"/>
                <a:sym typeface="Courier"/>
              </a:rPr>
              <a:t>gradle-wrapper.properties</a:t>
            </a:r>
            <a:r>
              <a:rPr lang="en"/>
              <a:t> file.  </a:t>
            </a:r>
            <a:endParaRPr/>
          </a:p>
          <a:p>
            <a:pPr indent="0" lvl="0" marL="0" rtl="0" algn="l">
              <a:lnSpc>
                <a:spcPct val="107916"/>
              </a:lnSpc>
              <a:spcBef>
                <a:spcPts val="565"/>
              </a:spcBef>
              <a:spcAft>
                <a:spcPts val="0"/>
              </a:spcAft>
              <a:buClr>
                <a:schemeClr val="dk1"/>
              </a:buClr>
              <a:buSzPts val="1100"/>
              <a:buFont typeface="Arial"/>
              <a:buNone/>
            </a:pPr>
            <a:r>
              <a:rPr lang="en"/>
              <a:t>–</a:t>
            </a:r>
            <a:r>
              <a:rPr i="1" lang="en"/>
              <a:t> Gradle Documentation</a:t>
            </a:r>
            <a:endParaRPr/>
          </a:p>
          <a:p>
            <a:pPr indent="0" lvl="0" marL="0" rtl="0" algn="l">
              <a:lnSpc>
                <a:spcPct val="115000"/>
              </a:lnSpc>
              <a:spcBef>
                <a:spcPts val="600"/>
              </a:spcBef>
              <a:spcAft>
                <a:spcPts val="100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Version catalog</a:t>
            </a:r>
            <a:endParaRPr/>
          </a:p>
        </p:txBody>
      </p:sp>
      <p:sp>
        <p:nvSpPr>
          <p:cNvPr id="283" name="Google Shape;283;p43"/>
          <p:cNvSpPr txBox="1"/>
          <p:nvPr>
            <p:ph idx="1" type="body"/>
          </p:nvPr>
        </p:nvSpPr>
        <p:spPr>
          <a:xfrm>
            <a:off x="292600" y="1335025"/>
            <a:ext cx="8419800" cy="3344100"/>
          </a:xfrm>
          <a:prstGeom prst="rect">
            <a:avLst/>
          </a:prstGeom>
          <a:noFill/>
          <a:ln>
            <a:noFill/>
          </a:ln>
        </p:spPr>
        <p:txBody>
          <a:bodyPr anchorCtr="0" anchor="t" bIns="0" lIns="0" spcFirstLastPara="1" rIns="0" wrap="square" tIns="73150">
            <a:noAutofit/>
          </a:bodyPr>
          <a:lstStyle/>
          <a:p>
            <a:pPr indent="0" lvl="0" marL="0" rtl="0" algn="l">
              <a:lnSpc>
                <a:spcPct val="107916"/>
              </a:lnSpc>
              <a:spcBef>
                <a:spcPts val="0"/>
              </a:spcBef>
              <a:spcAft>
                <a:spcPts val="0"/>
              </a:spcAft>
              <a:buClr>
                <a:schemeClr val="dk1"/>
              </a:buClr>
              <a:buSzPts val="1100"/>
              <a:buFont typeface="Arial"/>
              <a:buNone/>
            </a:pPr>
            <a:r>
              <a:rPr lang="en"/>
              <a:t>You can configure all plugins, dependencies, and versions in one of two places: </a:t>
            </a:r>
            <a:endParaRPr/>
          </a:p>
          <a:p>
            <a:pPr indent="-317500" lvl="0" marL="457200" rtl="0" algn="l">
              <a:lnSpc>
                <a:spcPct val="107916"/>
              </a:lnSpc>
              <a:spcBef>
                <a:spcPts val="20"/>
              </a:spcBef>
              <a:spcAft>
                <a:spcPts val="0"/>
              </a:spcAft>
              <a:buSzPts val="1400"/>
              <a:buChar char="●"/>
            </a:pPr>
            <a:r>
              <a:rPr lang="en"/>
              <a:t>inside </a:t>
            </a:r>
            <a:r>
              <a:rPr lang="en">
                <a:latin typeface="Courier"/>
                <a:ea typeface="Courier"/>
                <a:cs typeface="Courier"/>
                <a:sym typeface="Courier"/>
              </a:rPr>
              <a:t>settings.gradle.kts</a:t>
            </a:r>
            <a:r>
              <a:rPr lang="en"/>
              <a:t> via </a:t>
            </a:r>
            <a:r>
              <a:rPr lang="en">
                <a:latin typeface="Courier"/>
                <a:ea typeface="Courier"/>
                <a:cs typeface="Courier"/>
                <a:sym typeface="Courier"/>
              </a:rPr>
              <a:t>dependencyResolutionManagement { versionCatalogs { … } }</a:t>
            </a:r>
            <a:r>
              <a:rPr lang="en">
                <a:latin typeface="Arial"/>
                <a:ea typeface="Arial"/>
                <a:cs typeface="Arial"/>
                <a:sym typeface="Arial"/>
              </a:rPr>
              <a:t> </a:t>
            </a:r>
            <a:endParaRPr>
              <a:latin typeface="Arial"/>
              <a:ea typeface="Arial"/>
              <a:cs typeface="Arial"/>
              <a:sym typeface="Arial"/>
            </a:endParaRPr>
          </a:p>
          <a:p>
            <a:pPr indent="-317500" lvl="0" marL="457200" rtl="0" algn="l">
              <a:lnSpc>
                <a:spcPct val="107916"/>
              </a:lnSpc>
              <a:spcBef>
                <a:spcPts val="0"/>
              </a:spcBef>
              <a:spcAft>
                <a:spcPts val="0"/>
              </a:spcAft>
              <a:buSzPts val="1400"/>
              <a:buChar char="●"/>
            </a:pPr>
            <a:r>
              <a:rPr lang="en"/>
              <a:t>In a special </a:t>
            </a:r>
            <a:r>
              <a:rPr lang="en">
                <a:latin typeface="Arial"/>
                <a:ea typeface="Arial"/>
                <a:cs typeface="Arial"/>
                <a:sym typeface="Arial"/>
              </a:rPr>
              <a:t>TOML</a:t>
            </a:r>
            <a:r>
              <a:rPr lang="en"/>
              <a:t> file, conventionally named </a:t>
            </a:r>
            <a:r>
              <a:rPr lang="en">
                <a:latin typeface="Courier"/>
                <a:ea typeface="Courier"/>
                <a:cs typeface="Courier"/>
                <a:sym typeface="Courier"/>
              </a:rPr>
              <a:t>libs.versions.toml</a:t>
            </a:r>
            <a:r>
              <a:rPr lang="en"/>
              <a:t> and stored in the Gradle folder.  </a:t>
            </a:r>
            <a:endParaRPr/>
          </a:p>
          <a:p>
            <a:pPr indent="0" lvl="0" marL="0" rtl="0" algn="l">
              <a:lnSpc>
                <a:spcPct val="107916"/>
              </a:lnSpc>
              <a:spcBef>
                <a:spcPts val="20"/>
              </a:spcBef>
              <a:spcAft>
                <a:spcPts val="0"/>
              </a:spcAft>
              <a:buNone/>
            </a:pPr>
            <a:r>
              <a:rPr lang="en">
                <a:latin typeface="Arial"/>
                <a:ea typeface="Arial"/>
                <a:cs typeface="Arial"/>
                <a:sym typeface="Arial"/>
              </a:rPr>
              <a:t>The TOML</a:t>
            </a:r>
            <a:r>
              <a:rPr lang="en"/>
              <a:t> file has a special structure: </a:t>
            </a:r>
            <a:endParaRPr/>
          </a:p>
          <a:p>
            <a:pPr indent="0" lvl="0" marL="0" rtl="0" algn="l">
              <a:lnSpc>
                <a:spcPct val="115000"/>
              </a:lnSpc>
              <a:spcBef>
                <a:spcPts val="490"/>
              </a:spcBef>
              <a:spcAft>
                <a:spcPts val="0"/>
              </a:spcAft>
              <a:buNone/>
            </a:pPr>
            <a:r>
              <a:rPr lang="en" sz="1100">
                <a:latin typeface="JetBrains Mono"/>
                <a:ea typeface="JetBrains Mono"/>
                <a:cs typeface="JetBrains Mono"/>
                <a:sym typeface="JetBrains Mono"/>
              </a:rPr>
              <a:t>[versions]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kotlin = </a:t>
            </a:r>
            <a:r>
              <a:rPr lang="en" sz="1100">
                <a:solidFill>
                  <a:srgbClr val="067D17"/>
                </a:solidFill>
                <a:latin typeface="JetBrains Mono"/>
                <a:ea typeface="JetBrains Mono"/>
                <a:cs typeface="JetBrains Mono"/>
                <a:sym typeface="JetBrains Mono"/>
              </a:rPr>
              <a:t>"1.7.10"</a:t>
            </a:r>
            <a:endParaRPr sz="1100">
              <a:solidFill>
                <a:srgbClr val="067D17"/>
              </a:solidFill>
              <a:latin typeface="JetBrains Mono"/>
              <a:ea typeface="JetBrains Mono"/>
              <a:cs typeface="JetBrains Mono"/>
              <a:sym typeface="JetBrains Mono"/>
            </a:endParaRPr>
          </a:p>
          <a:p>
            <a:pPr indent="0" lvl="0" marL="0" rtl="0" algn="l">
              <a:lnSpc>
                <a:spcPct val="115000"/>
              </a:lnSpc>
              <a:spcBef>
                <a:spcPts val="0"/>
              </a:spcBef>
              <a:spcAft>
                <a:spcPts val="0"/>
              </a:spcAft>
              <a:buNone/>
            </a:pPr>
            <a:r>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[libraries]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junit-jupiter-api = { </a:t>
            </a:r>
            <a:endParaRPr sz="1100">
              <a:latin typeface="JetBrains Mono"/>
              <a:ea typeface="JetBrains Mono"/>
              <a:cs typeface="JetBrains Mono"/>
              <a:sym typeface="JetBrains Mono"/>
            </a:endParaRPr>
          </a:p>
          <a:p>
            <a:pPr indent="457200" lvl="0" marL="0" rtl="0" algn="l">
              <a:lnSpc>
                <a:spcPct val="115000"/>
              </a:lnSpc>
              <a:spcBef>
                <a:spcPts val="0"/>
              </a:spcBef>
              <a:spcAft>
                <a:spcPts val="0"/>
              </a:spcAft>
              <a:buNone/>
            </a:pPr>
            <a:r>
              <a:rPr lang="en" sz="1100">
                <a:latin typeface="JetBrains Mono"/>
                <a:ea typeface="JetBrains Mono"/>
                <a:cs typeface="JetBrains Mono"/>
                <a:sym typeface="JetBrains Mono"/>
              </a:rPr>
              <a:t>module = </a:t>
            </a:r>
            <a:r>
              <a:rPr lang="en" sz="1100">
                <a:solidFill>
                  <a:srgbClr val="067D17"/>
                </a:solidFill>
                <a:latin typeface="JetBrains Mono"/>
                <a:ea typeface="JetBrains Mono"/>
                <a:cs typeface="JetBrains Mono"/>
                <a:sym typeface="JetBrains Mono"/>
              </a:rPr>
              <a:t>"org.junit.jupiter:junit-jupiter-api"</a:t>
            </a:r>
            <a:r>
              <a:rPr lang="en" sz="1100">
                <a:latin typeface="JetBrains Mono"/>
                <a:ea typeface="JetBrains Mono"/>
                <a:cs typeface="JetBrains Mono"/>
                <a:sym typeface="JetBrains Mono"/>
              </a:rPr>
              <a:t>, version.ref = </a:t>
            </a:r>
            <a:r>
              <a:rPr lang="en" sz="1100">
                <a:solidFill>
                  <a:srgbClr val="067D17"/>
                </a:solidFill>
                <a:latin typeface="JetBrains Mono"/>
                <a:ea typeface="JetBrains Mono"/>
                <a:cs typeface="JetBrains Mono"/>
                <a:sym typeface="JetBrains Mono"/>
              </a:rPr>
              <a:t>"junit-jupiter"</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[plugins] </a:t>
            </a:r>
            <a:endParaRPr sz="1100">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latin typeface="JetBrains Mono"/>
                <a:ea typeface="JetBrains Mono"/>
                <a:cs typeface="JetBrains Mono"/>
                <a:sym typeface="JetBrains Mono"/>
              </a:rPr>
              <a:t>kotlin-jvm = { id = </a:t>
            </a:r>
            <a:r>
              <a:rPr lang="en" sz="1100">
                <a:solidFill>
                  <a:srgbClr val="067D17"/>
                </a:solidFill>
                <a:latin typeface="JetBrains Mono"/>
                <a:ea typeface="JetBrains Mono"/>
                <a:cs typeface="JetBrains Mono"/>
                <a:sym typeface="JetBrains Mono"/>
              </a:rPr>
              <a:t>"org.jetbrains.kotlin.jvm"</a:t>
            </a:r>
            <a:r>
              <a:rPr lang="en" sz="1100">
                <a:latin typeface="JetBrains Mono"/>
                <a:ea typeface="JetBrains Mono"/>
                <a:cs typeface="JetBrains Mono"/>
                <a:sym typeface="JetBrains Mono"/>
              </a:rPr>
              <a:t>, version.ref = </a:t>
            </a:r>
            <a:r>
              <a:rPr lang="en" sz="1100">
                <a:solidFill>
                  <a:srgbClr val="067D17"/>
                </a:solidFill>
                <a:latin typeface="JetBrains Mono"/>
                <a:ea typeface="JetBrains Mono"/>
                <a:cs typeface="JetBrains Mono"/>
                <a:sym typeface="JetBrains Mono"/>
              </a:rPr>
              <a:t>"kotlin"</a:t>
            </a: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4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Version catalog</a:t>
            </a:r>
            <a:endParaRPr/>
          </a:p>
        </p:txBody>
      </p:sp>
      <p:sp>
        <p:nvSpPr>
          <p:cNvPr id="289" name="Google Shape;289;p44"/>
          <p:cNvSpPr txBox="1"/>
          <p:nvPr>
            <p:ph idx="1" type="body"/>
          </p:nvPr>
        </p:nvSpPr>
        <p:spPr>
          <a:xfrm>
            <a:off x="292600" y="1335025"/>
            <a:ext cx="8419800" cy="36744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None/>
            </a:pPr>
            <a:r>
              <a:rPr lang="en">
                <a:solidFill>
                  <a:srgbClr val="808080"/>
                </a:solidFill>
                <a:latin typeface="JetBrains Mono"/>
                <a:ea typeface="JetBrains Mono"/>
                <a:cs typeface="JetBrains Mono"/>
                <a:sym typeface="JetBrains Mono"/>
              </a:rPr>
              <a:t>// build.gradle.kts </a:t>
            </a:r>
            <a:endParaRPr>
              <a:solidFill>
                <a:srgbClr val="808080"/>
              </a:solidFill>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a:latin typeface="JetBrains Mono"/>
                <a:ea typeface="JetBrains Mono"/>
                <a:cs typeface="JetBrains Mono"/>
                <a:sym typeface="JetBrains Mono"/>
              </a:rPr>
              <a:t>plugins { </a:t>
            </a:r>
            <a:endParaRPr>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a:latin typeface="JetBrains Mono"/>
                <a:ea typeface="JetBrains Mono"/>
                <a:cs typeface="JetBrains Mono"/>
                <a:sym typeface="JetBrains Mono"/>
              </a:rPr>
              <a:t>    </a:t>
            </a:r>
            <a:r>
              <a:rPr lang="en">
                <a:solidFill>
                  <a:srgbClr val="0432FF"/>
                </a:solidFill>
                <a:latin typeface="JetBrains Mono"/>
                <a:ea typeface="JetBrains Mono"/>
                <a:cs typeface="JetBrains Mono"/>
                <a:sym typeface="JetBrains Mono"/>
              </a:rPr>
              <a:t>val</a:t>
            </a:r>
            <a:r>
              <a:rPr lang="en">
                <a:latin typeface="JetBrains Mono"/>
                <a:ea typeface="JetBrains Mono"/>
                <a:cs typeface="JetBrains Mono"/>
                <a:sym typeface="JetBrains Mono"/>
              </a:rPr>
              <a:t> kotlinVersion = libs.versions.kotlin.get()</a:t>
            </a:r>
            <a:endParaRPr>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a:latin typeface="JetBrains Mono"/>
                <a:ea typeface="JetBrains Mono"/>
                <a:cs typeface="JetBrains Mono"/>
                <a:sym typeface="JetBrains Mono"/>
              </a:rPr>
              <a:t>    id(libs.plugins.kotlin.jvm.get().pluginId) version kotlinVersion </a:t>
            </a:r>
            <a:endParaRPr>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a:latin typeface="JetBrains Mono"/>
                <a:ea typeface="JetBrains Mono"/>
                <a:cs typeface="JetBrains Mono"/>
                <a:sym typeface="JetBrains Mono"/>
              </a:rPr>
              <a:t>        apply </a:t>
            </a:r>
            <a:r>
              <a:rPr lang="en">
                <a:solidFill>
                  <a:srgbClr val="0432FF"/>
                </a:solidFill>
                <a:latin typeface="JetBrains Mono"/>
                <a:ea typeface="JetBrains Mono"/>
                <a:cs typeface="JetBrains Mono"/>
                <a:sym typeface="JetBrains Mono"/>
              </a:rPr>
              <a:t>false</a:t>
            </a:r>
            <a:r>
              <a:rPr lang="en">
                <a:latin typeface="JetBrains Mono"/>
                <a:ea typeface="JetBrains Mono"/>
                <a:cs typeface="JetBrains Mono"/>
                <a:sym typeface="JetBrains Mono"/>
              </a:rPr>
              <a:t> </a:t>
            </a:r>
            <a:endParaRPr>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a:latin typeface="JetBrains Mono"/>
                <a:ea typeface="JetBrains Mono"/>
                <a:cs typeface="JetBrains Mono"/>
                <a:sym typeface="JetBrains Mono"/>
              </a:rPr>
              <a:t>} </a:t>
            </a:r>
            <a:endParaRPr>
              <a:latin typeface="JetBrains Mono"/>
              <a:ea typeface="JetBrains Mono"/>
              <a:cs typeface="JetBrains Mono"/>
              <a:sym typeface="JetBrains Mono"/>
            </a:endParaRPr>
          </a:p>
          <a:p>
            <a:pPr indent="0" lvl="0" marL="0" rtl="0" algn="l">
              <a:lnSpc>
                <a:spcPct val="115000"/>
              </a:lnSpc>
              <a:spcBef>
                <a:spcPts val="0"/>
              </a:spcBef>
              <a:spcAft>
                <a:spcPts val="0"/>
              </a:spcAft>
              <a:buNone/>
            </a:pPr>
            <a:r>
              <a:t/>
            </a:r>
            <a:endParaRPr>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a:latin typeface="JetBrains Mono"/>
                <a:ea typeface="JetBrains Mono"/>
                <a:cs typeface="JetBrains Mono"/>
                <a:sym typeface="JetBrains Mono"/>
              </a:rPr>
              <a:t>allProjects { </a:t>
            </a:r>
            <a:endParaRPr>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a:latin typeface="JetBrains Mono"/>
                <a:ea typeface="JetBrains Mono"/>
                <a:cs typeface="JetBrains Mono"/>
                <a:sym typeface="JetBrains Mono"/>
              </a:rPr>
              <a:t>    dependencies { </a:t>
            </a:r>
            <a:endParaRPr>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a:latin typeface="JetBrains Mono"/>
                <a:ea typeface="JetBrains Mono"/>
                <a:cs typeface="JetBrains Mono"/>
                <a:sym typeface="JetBrains Mono"/>
              </a:rPr>
              <a:t>        testImplementation(rootProject.libs.junit.jupiter.api) </a:t>
            </a:r>
            <a:endParaRPr>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a:latin typeface="JetBrains Mono"/>
                <a:ea typeface="JetBrains Mono"/>
                <a:cs typeface="JetBrains Mono"/>
                <a:sym typeface="JetBrains Mono"/>
              </a:rPr>
              <a:t>    } </a:t>
            </a:r>
            <a:endParaRPr>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a:latin typeface="JetBrains Mono"/>
                <a:ea typeface="JetBrains Mono"/>
                <a:cs typeface="JetBrains Mono"/>
                <a:sym typeface="JetBrains Mono"/>
              </a:rPr>
              <a:t>}</a:t>
            </a:r>
            <a:endParaRPr>
              <a:latin typeface="JetBrains Mono"/>
              <a:ea typeface="JetBrains Mono"/>
              <a:cs typeface="JetBrains Mono"/>
              <a:sym typeface="JetBrains Mono"/>
            </a:endParaRPr>
          </a:p>
          <a:p>
            <a:pPr indent="0" lvl="0" marL="0" rtl="0" algn="l">
              <a:lnSpc>
                <a:spcPct val="115000"/>
              </a:lnSpc>
              <a:spcBef>
                <a:spcPts val="0"/>
              </a:spcBef>
              <a:spcAft>
                <a:spcPts val="0"/>
              </a:spcAft>
              <a:buNone/>
            </a:pPr>
            <a:r>
              <a:t/>
            </a:r>
            <a:endParaRPr>
              <a:latin typeface="JetBrains Mono"/>
              <a:ea typeface="JetBrains Mono"/>
              <a:cs typeface="JetBrains Mono"/>
              <a:sym typeface="JetBrains Mono"/>
            </a:endParaRPr>
          </a:p>
          <a:p>
            <a:pPr indent="0" lvl="0" marL="0" rtl="0" algn="l">
              <a:lnSpc>
                <a:spcPct val="107916"/>
              </a:lnSpc>
              <a:spcBef>
                <a:spcPts val="0"/>
              </a:spcBef>
              <a:spcAft>
                <a:spcPts val="600"/>
              </a:spcAft>
              <a:buClr>
                <a:schemeClr val="dk1"/>
              </a:buClr>
              <a:buSzPts val="1100"/>
              <a:buFont typeface="Arial"/>
              <a:buNone/>
            </a:pPr>
            <a:r>
              <a:rPr lang="en"/>
              <a:t>Here we’ve included one plugin and one dependency in the </a:t>
            </a:r>
            <a:r>
              <a:rPr lang="en">
                <a:latin typeface="Arial"/>
                <a:ea typeface="Arial"/>
                <a:cs typeface="Arial"/>
                <a:sym typeface="Arial"/>
              </a:rPr>
              <a:t>TOML</a:t>
            </a:r>
            <a:r>
              <a:rPr lang="en"/>
              <a:t> file.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5"/>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Summary</a:t>
            </a:r>
            <a:endParaRPr/>
          </a:p>
        </p:txBody>
      </p:sp>
      <p:sp>
        <p:nvSpPr>
          <p:cNvPr id="295" name="Google Shape;295;p45"/>
          <p:cNvSpPr txBox="1"/>
          <p:nvPr>
            <p:ph idx="1" type="body"/>
          </p:nvPr>
        </p:nvSpPr>
        <p:spPr>
          <a:xfrm>
            <a:off x="292600" y="1335025"/>
            <a:ext cx="8419800" cy="3674400"/>
          </a:xfrm>
          <a:prstGeom prst="rect">
            <a:avLst/>
          </a:prstGeom>
          <a:noFill/>
          <a:ln>
            <a:noFill/>
          </a:ln>
        </p:spPr>
        <p:txBody>
          <a:bodyPr anchorCtr="0" anchor="t" bIns="0" lIns="0" spcFirstLastPara="1" rIns="0" wrap="square" tIns="73150">
            <a:noAutofit/>
          </a:bodyPr>
          <a:lstStyle/>
          <a:p>
            <a:pPr indent="-342900" lvl="0" marL="457200" rtl="0" algn="l">
              <a:lnSpc>
                <a:spcPct val="107916"/>
              </a:lnSpc>
              <a:spcBef>
                <a:spcPts val="0"/>
              </a:spcBef>
              <a:spcAft>
                <a:spcPts val="0"/>
              </a:spcAft>
              <a:buSzPts val="1800"/>
              <a:buChar char="●"/>
            </a:pPr>
            <a:r>
              <a:rPr lang="en" sz="1800"/>
              <a:t>Gradle is a build automation tool, which uses Kotlin DSL as the configuration language;</a:t>
            </a:r>
            <a:endParaRPr sz="1800"/>
          </a:p>
          <a:p>
            <a:pPr indent="-342900" lvl="0" marL="457200" rtl="0" algn="l">
              <a:lnSpc>
                <a:spcPct val="107916"/>
              </a:lnSpc>
              <a:spcBef>
                <a:spcPts val="0"/>
              </a:spcBef>
              <a:spcAft>
                <a:spcPts val="0"/>
              </a:spcAft>
              <a:buSzPts val="1800"/>
              <a:buChar char="●"/>
            </a:pPr>
            <a:r>
              <a:rPr lang="en" sz="1800"/>
              <a:t>Gradle is a  JVM application, so it does not require any additional installation, and Gradle projects usually come with  a gradle wrapper to build them;</a:t>
            </a:r>
            <a:endParaRPr sz="1800"/>
          </a:p>
          <a:p>
            <a:pPr indent="-342900" lvl="0" marL="457200" rtl="0" algn="l">
              <a:lnSpc>
                <a:spcPct val="107916"/>
              </a:lnSpc>
              <a:spcBef>
                <a:spcPts val="0"/>
              </a:spcBef>
              <a:spcAft>
                <a:spcPts val="0"/>
              </a:spcAft>
              <a:buSzPts val="1800"/>
              <a:buChar char="●"/>
            </a:pPr>
            <a:r>
              <a:rPr lang="en" sz="1800"/>
              <a:t>Gradle follows “Convention over Configuration ” principle;</a:t>
            </a:r>
            <a:endParaRPr sz="1800"/>
          </a:p>
          <a:p>
            <a:pPr indent="-342900" lvl="0" marL="457200" rtl="0" algn="l">
              <a:lnSpc>
                <a:spcPct val="107916"/>
              </a:lnSpc>
              <a:spcBef>
                <a:spcPts val="0"/>
              </a:spcBef>
              <a:spcAft>
                <a:spcPts val="0"/>
              </a:spcAft>
              <a:buSzPts val="1800"/>
              <a:buChar char="●"/>
            </a:pPr>
            <a:r>
              <a:rPr lang="en" sz="1800"/>
              <a:t>Configuration for the project and each sub-project is defined in </a:t>
            </a:r>
            <a:r>
              <a:rPr lang="en" sz="1800">
                <a:latin typeface="Courier"/>
                <a:ea typeface="Courier"/>
                <a:cs typeface="Courier"/>
                <a:sym typeface="Courier"/>
              </a:rPr>
              <a:t>build.gradle.kts</a:t>
            </a:r>
            <a:r>
              <a:rPr lang="en" sz="1800"/>
              <a:t> files;</a:t>
            </a:r>
            <a:endParaRPr sz="1800"/>
          </a:p>
          <a:p>
            <a:pPr indent="-342900" lvl="0" marL="457200" rtl="0" algn="l">
              <a:lnSpc>
                <a:spcPct val="107916"/>
              </a:lnSpc>
              <a:spcBef>
                <a:spcPts val="0"/>
              </a:spcBef>
              <a:spcAft>
                <a:spcPts val="0"/>
              </a:spcAft>
              <a:buSzPts val="1800"/>
              <a:buChar char="●"/>
            </a:pPr>
            <a:r>
              <a:rPr lang="en" sz="1800"/>
              <a:t>Most of the Gradle functionality comes from tasks, which are defined in plugins, or implemented in the project itself;</a:t>
            </a:r>
            <a:endParaRPr sz="1800"/>
          </a:p>
          <a:p>
            <a:pPr indent="-342900" lvl="0" marL="457200" rtl="0" algn="l">
              <a:lnSpc>
                <a:spcPct val="107916"/>
              </a:lnSpc>
              <a:spcBef>
                <a:spcPts val="0"/>
              </a:spcBef>
              <a:spcAft>
                <a:spcPts val="0"/>
              </a:spcAft>
              <a:buSzPts val="1800"/>
              <a:buChar char="●"/>
            </a:pPr>
            <a:r>
              <a:rPr lang="en" sz="1800"/>
              <a:t>Gradle manages dependencies, as long as the user has defined all versions or conflict resolution strategy.</a:t>
            </a:r>
            <a:endParaRPr sz="18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46"/>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800"/>
              <a:buNone/>
            </a:pPr>
            <a:r>
              <a:rPr lang="en"/>
              <a:t>Gradle can do so much more!</a:t>
            </a:r>
            <a:endParaRPr/>
          </a:p>
        </p:txBody>
      </p:sp>
      <p:sp>
        <p:nvSpPr>
          <p:cNvPr id="301" name="Google Shape;301;p46"/>
          <p:cNvSpPr txBox="1"/>
          <p:nvPr>
            <p:ph idx="1" type="body"/>
          </p:nvPr>
        </p:nvSpPr>
        <p:spPr>
          <a:xfrm>
            <a:off x="292608" y="1335024"/>
            <a:ext cx="8419800" cy="2615400"/>
          </a:xfrm>
          <a:prstGeom prst="rect">
            <a:avLst/>
          </a:prstGeom>
          <a:noFill/>
          <a:ln>
            <a:noFill/>
          </a:ln>
        </p:spPr>
        <p:txBody>
          <a:bodyPr anchorCtr="0" anchor="t" bIns="91425" lIns="0" spcFirstLastPara="1" rIns="0" wrap="square" tIns="73150">
            <a:noAutofit/>
          </a:bodyPr>
          <a:lstStyle/>
          <a:p>
            <a:pPr indent="0" lvl="0" marL="0" rtl="0" algn="l">
              <a:lnSpc>
                <a:spcPct val="150000"/>
              </a:lnSpc>
              <a:spcBef>
                <a:spcPts val="0"/>
              </a:spcBef>
              <a:spcAft>
                <a:spcPts val="0"/>
              </a:spcAft>
              <a:buSzPts val="1400"/>
              <a:buNone/>
            </a:pPr>
            <a:r>
              <a:rPr lang="en"/>
              <a:t>Gradle support many additional features which we won’t be covering today:</a:t>
            </a:r>
            <a:endParaRPr/>
          </a:p>
          <a:p>
            <a:pPr indent="0" lvl="0" marL="0" rtl="0" algn="l">
              <a:lnSpc>
                <a:spcPct val="150000"/>
              </a:lnSpc>
              <a:spcBef>
                <a:spcPts val="0"/>
              </a:spcBef>
              <a:spcAft>
                <a:spcPts val="0"/>
              </a:spcAft>
              <a:buSzPts val="1400"/>
              <a:buNone/>
            </a:pPr>
            <a:r>
              <a:t/>
            </a:r>
            <a:endParaRPr/>
          </a:p>
          <a:p>
            <a:pPr indent="-317500" lvl="0" marL="457200" rtl="0" algn="l">
              <a:lnSpc>
                <a:spcPct val="150000"/>
              </a:lnSpc>
              <a:spcBef>
                <a:spcPts val="0"/>
              </a:spcBef>
              <a:spcAft>
                <a:spcPts val="0"/>
              </a:spcAft>
              <a:buSzPts val="1400"/>
              <a:buChar char="●"/>
            </a:pPr>
            <a:r>
              <a:rPr lang="en" sz="1400"/>
              <a:t>Caching</a:t>
            </a:r>
            <a:endParaRPr sz="1400"/>
          </a:p>
          <a:p>
            <a:pPr indent="-317500" lvl="0" marL="457200" rtl="0" algn="l">
              <a:lnSpc>
                <a:spcPct val="150000"/>
              </a:lnSpc>
              <a:spcBef>
                <a:spcPts val="0"/>
              </a:spcBef>
              <a:spcAft>
                <a:spcPts val="0"/>
              </a:spcAft>
              <a:buSzPts val="1400"/>
              <a:buChar char="●"/>
            </a:pPr>
            <a:r>
              <a:rPr lang="en" sz="1400"/>
              <a:t>Multi-module projects</a:t>
            </a:r>
            <a:endParaRPr sz="1400"/>
          </a:p>
          <a:p>
            <a:pPr indent="-317500" lvl="0" marL="457200" rtl="0" algn="l">
              <a:lnSpc>
                <a:spcPct val="150000"/>
              </a:lnSpc>
              <a:spcBef>
                <a:spcPts val="0"/>
              </a:spcBef>
              <a:spcAft>
                <a:spcPts val="0"/>
              </a:spcAft>
              <a:buSzPts val="1400"/>
              <a:buChar char="●"/>
            </a:pPr>
            <a:r>
              <a:rPr lang="en" sz="1400"/>
              <a:t>More blocks:</a:t>
            </a:r>
            <a:endParaRPr sz="1400"/>
          </a:p>
          <a:p>
            <a:pPr indent="-317500" lvl="1" marL="914400" rtl="0" algn="l">
              <a:lnSpc>
                <a:spcPct val="150000"/>
              </a:lnSpc>
              <a:spcBef>
                <a:spcPts val="0"/>
              </a:spcBef>
              <a:spcAft>
                <a:spcPts val="0"/>
              </a:spcAft>
              <a:buSzPts val="1400"/>
              <a:buChar char="○"/>
            </a:pPr>
            <a:r>
              <a:rPr lang="en" sz="1400">
                <a:solidFill>
                  <a:srgbClr val="37474F"/>
                </a:solidFill>
                <a:latin typeface="JetBrains Mono"/>
                <a:ea typeface="JetBrains Mono"/>
                <a:cs typeface="JetBrains Mono"/>
                <a:sym typeface="JetBrains Mono"/>
              </a:rPr>
              <a:t>allprojects { } </a:t>
            </a:r>
            <a:r>
              <a:rPr lang="en" sz="1400"/>
              <a:t>and</a:t>
            </a:r>
            <a:r>
              <a:rPr lang="en" sz="1400">
                <a:solidFill>
                  <a:srgbClr val="37474F"/>
                </a:solidFill>
                <a:latin typeface="JetBrains Mono"/>
                <a:ea typeface="JetBrains Mono"/>
                <a:cs typeface="JetBrains Mono"/>
                <a:sym typeface="JetBrains Mono"/>
              </a:rPr>
              <a:t> subprojects { }</a:t>
            </a:r>
            <a:endParaRPr>
              <a:solidFill>
                <a:srgbClr val="37474F"/>
              </a:solidFill>
              <a:latin typeface="JetBrains Mono"/>
              <a:ea typeface="JetBrains Mono"/>
              <a:cs typeface="JetBrains Mono"/>
              <a:sym typeface="JetBrains Mono"/>
            </a:endParaRPr>
          </a:p>
          <a:p>
            <a:pPr indent="-317500" lvl="1" marL="914400" rtl="0" algn="l">
              <a:lnSpc>
                <a:spcPct val="150000"/>
              </a:lnSpc>
              <a:spcBef>
                <a:spcPts val="0"/>
              </a:spcBef>
              <a:spcAft>
                <a:spcPts val="0"/>
              </a:spcAft>
              <a:buClr>
                <a:srgbClr val="37474F"/>
              </a:buClr>
              <a:buSzPts val="1400"/>
              <a:buFont typeface="JetBrains Mono"/>
              <a:buChar char="○"/>
            </a:pPr>
            <a:r>
              <a:rPr lang="en" sz="1400">
                <a:solidFill>
                  <a:srgbClr val="37474F"/>
                </a:solidFill>
                <a:latin typeface="JetBrains Mono"/>
                <a:ea typeface="JetBrains Mono"/>
                <a:cs typeface="JetBrains Mono"/>
                <a:sym typeface="JetBrains Mono"/>
              </a:rPr>
              <a:t>publishing { }</a:t>
            </a:r>
            <a:endParaRPr sz="1400"/>
          </a:p>
          <a:p>
            <a:pPr indent="-317500" lvl="1" marL="914400" rtl="0" algn="l">
              <a:lnSpc>
                <a:spcPct val="150000"/>
              </a:lnSpc>
              <a:spcBef>
                <a:spcPts val="0"/>
              </a:spcBef>
              <a:spcAft>
                <a:spcPts val="0"/>
              </a:spcAft>
              <a:buClr>
                <a:srgbClr val="37474F"/>
              </a:buClr>
              <a:buSzPts val="1400"/>
              <a:buFont typeface="JetBrains Mono"/>
              <a:buChar char="○"/>
            </a:pPr>
            <a:r>
              <a:rPr lang="en">
                <a:solidFill>
                  <a:srgbClr val="37474F"/>
                </a:solidFill>
                <a:latin typeface="JetBrains Mono"/>
                <a:ea typeface="JetBrains Mono"/>
                <a:cs typeface="JetBrains Mono"/>
                <a:sym typeface="JetBrains Mono"/>
              </a:rPr>
              <a:t>artifacts</a:t>
            </a:r>
            <a:r>
              <a:rPr lang="en" sz="1400">
                <a:solidFill>
                  <a:srgbClr val="37474F"/>
                </a:solidFill>
                <a:latin typeface="JetBrains Mono"/>
                <a:ea typeface="JetBrains Mono"/>
                <a:cs typeface="JetBrains Mono"/>
                <a:sym typeface="JetBrains Mono"/>
              </a:rPr>
              <a:t> { }</a:t>
            </a:r>
            <a:endParaRPr sz="1400"/>
          </a:p>
          <a:p>
            <a:pPr indent="-317500" lvl="0" marL="457200" rtl="0" algn="l">
              <a:lnSpc>
                <a:spcPct val="150000"/>
              </a:lnSpc>
              <a:spcBef>
                <a:spcPts val="0"/>
              </a:spcBef>
              <a:spcAft>
                <a:spcPts val="0"/>
              </a:spcAft>
              <a:buSzPts val="1400"/>
              <a:buChar char="●"/>
            </a:pPr>
            <a:r>
              <a:rPr lang="en" sz="1400"/>
              <a:t>Compatibility</a:t>
            </a:r>
            <a:endParaRPr sz="1400"/>
          </a:p>
          <a:p>
            <a:pPr indent="-317500" lvl="0" marL="457200" rtl="0" algn="l">
              <a:lnSpc>
                <a:spcPct val="150000"/>
              </a:lnSpc>
              <a:spcBef>
                <a:spcPts val="0"/>
              </a:spcBef>
              <a:spcAft>
                <a:spcPts val="0"/>
              </a:spcAft>
              <a:buSzPts val="1400"/>
              <a:buChar char="●"/>
            </a:pPr>
            <a:r>
              <a:rPr lang="en" sz="1400"/>
              <a:t>Resolution strategies</a:t>
            </a:r>
            <a:endParaRPr sz="1400"/>
          </a:p>
          <a:p>
            <a:pPr indent="-317500" lvl="0" marL="457200" rtl="0" algn="l">
              <a:lnSpc>
                <a:spcPct val="150000"/>
              </a:lnSpc>
              <a:spcBef>
                <a:spcPts val="0"/>
              </a:spcBef>
              <a:spcAft>
                <a:spcPts val="0"/>
              </a:spcAft>
              <a:buSzPts val="1400"/>
              <a:buChar char="●"/>
            </a:pPr>
            <a:r>
              <a:rPr lang="en" sz="1400"/>
              <a:t>Source sets</a:t>
            </a:r>
            <a:endParaRPr sz="1400"/>
          </a:p>
          <a:p>
            <a:pPr indent="0" lvl="0" marL="0" rtl="0" algn="l">
              <a:lnSpc>
                <a:spcPct val="150000"/>
              </a:lnSpc>
              <a:spcBef>
                <a:spcPts val="1600"/>
              </a:spcBef>
              <a:spcAft>
                <a:spcPts val="1600"/>
              </a:spcAft>
              <a:buSzPts val="1400"/>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05" name="Shape 305"/>
        <p:cNvGrpSpPr/>
        <p:nvPr/>
      </p:nvGrpSpPr>
      <p:grpSpPr>
        <a:xfrm>
          <a:off x="0" y="0"/>
          <a:ext cx="0" cy="0"/>
          <a:chOff x="0" y="0"/>
          <a:chExt cx="0" cy="0"/>
        </a:xfrm>
      </p:grpSpPr>
      <p:sp>
        <p:nvSpPr>
          <p:cNvPr id="306" name="Google Shape;306;p47"/>
          <p:cNvSpPr txBox="1"/>
          <p:nvPr/>
        </p:nvSpPr>
        <p:spPr>
          <a:xfrm>
            <a:off x="276225" y="285750"/>
            <a:ext cx="7153200" cy="19053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Clr>
                <a:schemeClr val="dk1"/>
              </a:buClr>
              <a:buSzPts val="1100"/>
              <a:buFont typeface="Arial"/>
              <a:buNone/>
            </a:pPr>
            <a:r>
              <a:rPr lang="en" sz="4800">
                <a:solidFill>
                  <a:schemeClr val="lt1"/>
                </a:solidFill>
                <a:latin typeface="Inter"/>
                <a:ea typeface="Inter"/>
                <a:cs typeface="Inter"/>
                <a:sym typeface="Inter"/>
              </a:rPr>
              <a:t>Thanks!</a:t>
            </a:r>
            <a:endParaRPr sz="4800">
              <a:solidFill>
                <a:schemeClr val="lt1"/>
              </a:solidFill>
              <a:latin typeface="Inter"/>
              <a:ea typeface="Inter"/>
              <a:cs typeface="Inter"/>
              <a:sym typeface="Inter"/>
            </a:endParaRPr>
          </a:p>
          <a:p>
            <a:pPr indent="0" lvl="0" marL="0" rtl="0" algn="l">
              <a:lnSpc>
                <a:spcPct val="85000"/>
              </a:lnSpc>
              <a:spcBef>
                <a:spcPts val="0"/>
              </a:spcBef>
              <a:spcAft>
                <a:spcPts val="0"/>
              </a:spcAft>
              <a:buClr>
                <a:schemeClr val="dk1"/>
              </a:buClr>
              <a:buSzPts val="1100"/>
              <a:buFont typeface="Arial"/>
              <a:buNone/>
            </a:pPr>
            <a:r>
              <a:t/>
            </a:r>
            <a:endParaRPr sz="4800">
              <a:solidFill>
                <a:srgbClr val="FFFFFF"/>
              </a:solidFill>
              <a:latin typeface="Inter"/>
              <a:ea typeface="Inter"/>
              <a:cs typeface="Inter"/>
              <a:sym typeface="Inter"/>
            </a:endParaRPr>
          </a:p>
        </p:txBody>
      </p:sp>
      <p:sp>
        <p:nvSpPr>
          <p:cNvPr id="307" name="Google Shape;307;p47">
            <a:hlinkClick r:id="rId3"/>
          </p:cNvPr>
          <p:cNvSpPr txBox="1"/>
          <p:nvPr/>
        </p:nvSpPr>
        <p:spPr>
          <a:xfrm>
            <a:off x="238875" y="4469150"/>
            <a:ext cx="21666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FFFFFF"/>
                </a:solidFill>
                <a:latin typeface="Inter"/>
                <a:ea typeface="Inter"/>
                <a:cs typeface="Inter"/>
                <a:sym typeface="Inter"/>
              </a:rPr>
              <a:t>@kotlin</a:t>
            </a:r>
            <a:endParaRPr sz="1700">
              <a:solidFill>
                <a:srgbClr val="FFFFFF"/>
              </a:solidFill>
              <a:latin typeface="Inter"/>
              <a:ea typeface="Inter"/>
              <a:cs typeface="Inter"/>
              <a:sym typeface="Inter"/>
            </a:endParaRPr>
          </a:p>
        </p:txBody>
      </p:sp>
      <p:sp>
        <p:nvSpPr>
          <p:cNvPr id="308" name="Google Shape;308;p47"/>
          <p:cNvSpPr txBox="1"/>
          <p:nvPr/>
        </p:nvSpPr>
        <p:spPr>
          <a:xfrm>
            <a:off x="1079350" y="4469150"/>
            <a:ext cx="39678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FFFFFF"/>
                </a:solidFill>
                <a:latin typeface="Inter"/>
                <a:ea typeface="Inter"/>
                <a:cs typeface="Inter"/>
                <a:sym typeface="Inter"/>
              </a:rPr>
              <a:t>|  Developed by JetBrains </a:t>
            </a:r>
            <a:endParaRPr sz="1700">
              <a:solidFill>
                <a:srgbClr val="FFFFFF"/>
              </a:solidFill>
              <a:latin typeface="Inter"/>
              <a:ea typeface="Inter"/>
              <a:cs typeface="Inter"/>
              <a:sym typeface="Inte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800"/>
              <a:buNone/>
            </a:pPr>
            <a:r>
              <a:rPr lang="en"/>
              <a:t>Maven</a:t>
            </a:r>
            <a:endParaRPr/>
          </a:p>
        </p:txBody>
      </p:sp>
      <p:sp>
        <p:nvSpPr>
          <p:cNvPr id="66" name="Google Shape;66;p14"/>
          <p:cNvSpPr txBox="1"/>
          <p:nvPr>
            <p:ph idx="1" type="body"/>
          </p:nvPr>
        </p:nvSpPr>
        <p:spPr>
          <a:xfrm>
            <a:off x="292608" y="2264674"/>
            <a:ext cx="8419800" cy="26154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Clr>
                <a:schemeClr val="dk1"/>
              </a:buClr>
              <a:buSzPts val="1800"/>
              <a:buFont typeface="Arial"/>
              <a:buNone/>
            </a:pPr>
            <a:r>
              <a:rPr b="1" lang="en" sz="1100"/>
              <a:t>Declarative</a:t>
            </a:r>
            <a:r>
              <a:rPr lang="en" sz="1100"/>
              <a:t>: You define the configuration without specifying how to achieve it.</a:t>
            </a:r>
            <a:endParaRPr sz="1100"/>
          </a:p>
          <a:p>
            <a:pPr indent="0" lvl="0" marL="0" rtl="0" algn="l">
              <a:lnSpc>
                <a:spcPct val="115000"/>
              </a:lnSpc>
              <a:spcBef>
                <a:spcPts val="600"/>
              </a:spcBef>
              <a:spcAft>
                <a:spcPts val="0"/>
              </a:spcAft>
              <a:buClr>
                <a:schemeClr val="dk1"/>
              </a:buClr>
              <a:buSzPts val="1800"/>
              <a:buFont typeface="Arial"/>
              <a:buNone/>
            </a:pPr>
            <a:r>
              <a:rPr b="1" lang="en" sz="1100"/>
              <a:t>Convention</a:t>
            </a:r>
            <a:r>
              <a:rPr lang="en" sz="1100"/>
              <a:t>: You describe what you need with specific rules. </a:t>
            </a:r>
            <a:endParaRPr sz="1100"/>
          </a:p>
          <a:p>
            <a:pPr indent="0" lvl="0" marL="0" rtl="0" algn="l">
              <a:lnSpc>
                <a:spcPct val="115000"/>
              </a:lnSpc>
              <a:spcBef>
                <a:spcPts val="600"/>
              </a:spcBef>
              <a:spcAft>
                <a:spcPts val="0"/>
              </a:spcAft>
              <a:buClr>
                <a:schemeClr val="dk1"/>
              </a:buClr>
              <a:buSzPts val="1800"/>
              <a:buFont typeface="Arial"/>
              <a:buNone/>
            </a:pPr>
            <a:r>
              <a:rPr b="1" lang="en" sz="1100"/>
              <a:t>Lifecycle</a:t>
            </a:r>
            <a:r>
              <a:rPr lang="en" sz="1100"/>
              <a:t>: It can support everything from compilation to tests and so on.</a:t>
            </a:r>
            <a:endParaRPr sz="1100"/>
          </a:p>
          <a:p>
            <a:pPr indent="0" lvl="0" marL="0" rtl="0" algn="l">
              <a:lnSpc>
                <a:spcPct val="115000"/>
              </a:lnSpc>
              <a:spcBef>
                <a:spcPts val="600"/>
              </a:spcBef>
              <a:spcAft>
                <a:spcPts val="0"/>
              </a:spcAft>
              <a:buClr>
                <a:schemeClr val="dk1"/>
              </a:buClr>
              <a:buSzPts val="1800"/>
              <a:buFont typeface="Arial"/>
              <a:buNone/>
            </a:pPr>
            <a:r>
              <a:rPr b="1" lang="en" sz="1100"/>
              <a:t>Plugins</a:t>
            </a:r>
            <a:r>
              <a:rPr lang="en" sz="1100"/>
              <a:t> allow you to do the unconventional heavy-lifting.</a:t>
            </a:r>
            <a:endParaRPr sz="1100"/>
          </a:p>
          <a:p>
            <a:pPr indent="0" lvl="0" marL="0" rtl="0" algn="l">
              <a:lnSpc>
                <a:spcPct val="115000"/>
              </a:lnSpc>
              <a:spcBef>
                <a:spcPts val="600"/>
              </a:spcBef>
              <a:spcAft>
                <a:spcPts val="0"/>
              </a:spcAft>
              <a:buClr>
                <a:schemeClr val="dk1"/>
              </a:buClr>
              <a:buSzPts val="1800"/>
              <a:buFont typeface="Arial"/>
              <a:buNone/>
            </a:pPr>
            <a:r>
              <a:rPr b="1" lang="en" sz="1100"/>
              <a:t>Coordinates</a:t>
            </a:r>
            <a:r>
              <a:rPr lang="en" sz="1100"/>
              <a:t> are located in pom.xml: </a:t>
            </a:r>
            <a:r>
              <a:rPr i="1" lang="en" sz="1100"/>
              <a:t>groupId</a:t>
            </a:r>
            <a:r>
              <a:rPr lang="en" sz="1100"/>
              <a:t>, </a:t>
            </a:r>
            <a:r>
              <a:rPr i="1" lang="en" sz="1100"/>
              <a:t>artifactId</a:t>
            </a:r>
            <a:r>
              <a:rPr lang="en" sz="1100"/>
              <a:t>, </a:t>
            </a:r>
            <a:r>
              <a:rPr i="1" lang="en" sz="1100"/>
              <a:t>version</a:t>
            </a:r>
            <a:r>
              <a:rPr lang="en" sz="1100"/>
              <a:t>.</a:t>
            </a:r>
            <a:endParaRPr sz="1100"/>
          </a:p>
          <a:p>
            <a:pPr indent="0" lvl="0" marL="0" rtl="0" algn="l">
              <a:lnSpc>
                <a:spcPct val="115000"/>
              </a:lnSpc>
              <a:spcBef>
                <a:spcPts val="600"/>
              </a:spcBef>
              <a:spcAft>
                <a:spcPts val="0"/>
              </a:spcAft>
              <a:buClr>
                <a:schemeClr val="dk1"/>
              </a:buClr>
              <a:buSzPts val="1800"/>
              <a:buFont typeface="Arial"/>
              <a:buNone/>
            </a:pPr>
            <a:r>
              <a:rPr b="1" lang="en" sz="1100"/>
              <a:t>Repositori</a:t>
            </a:r>
            <a:r>
              <a:rPr b="1" lang="en" sz="1100"/>
              <a:t>es</a:t>
            </a:r>
            <a:r>
              <a:rPr lang="en" sz="1100"/>
              <a:t>: You can loa</a:t>
            </a:r>
            <a:r>
              <a:rPr lang="en" sz="1100"/>
              <a:t>d (and cache) the dependencies on demand.</a:t>
            </a:r>
            <a:endParaRPr sz="1100"/>
          </a:p>
          <a:p>
            <a:pPr indent="0" lvl="0" marL="0" rtl="0" algn="l">
              <a:lnSpc>
                <a:spcPct val="115000"/>
              </a:lnSpc>
              <a:spcBef>
                <a:spcPts val="600"/>
              </a:spcBef>
              <a:spcAft>
                <a:spcPts val="0"/>
              </a:spcAft>
              <a:buClr>
                <a:schemeClr val="dk1"/>
              </a:buClr>
              <a:buSzPts val="1800"/>
              <a:buFont typeface="Arial"/>
              <a:buNone/>
            </a:pPr>
            <a:r>
              <a:rPr lang="en" sz="1100"/>
              <a:t>Learn more: </a:t>
            </a:r>
            <a:r>
              <a:rPr i="1" lang="en" sz="1100" u="sng">
                <a:solidFill>
                  <a:srgbClr val="4A86E8"/>
                </a:solidFill>
                <a:hlinkClick r:id="rId3">
                  <a:extLst>
                    <a:ext uri="{A12FA001-AC4F-418D-AE19-62706E023703}">
                      <ahyp:hlinkClr val="tx"/>
                    </a:ext>
                  </a:extLst>
                </a:hlinkClick>
              </a:rPr>
              <a:t>search.maven.org</a:t>
            </a:r>
            <a:r>
              <a:rPr lang="en" sz="1100"/>
              <a:t> (Maven Central)</a:t>
            </a:r>
            <a:endParaRPr sz="1100"/>
          </a:p>
          <a:p>
            <a:pPr indent="0" lvl="0" marL="0" rtl="0" algn="l">
              <a:lnSpc>
                <a:spcPct val="115000"/>
              </a:lnSpc>
              <a:spcBef>
                <a:spcPts val="600"/>
              </a:spcBef>
              <a:spcAft>
                <a:spcPts val="600"/>
              </a:spcAft>
              <a:buSzPts val="1400"/>
              <a:buNone/>
            </a:pPr>
            <a:r>
              <a:t/>
            </a:r>
            <a:endParaRPr sz="1100"/>
          </a:p>
        </p:txBody>
      </p:sp>
      <p:sp>
        <p:nvSpPr>
          <p:cNvPr id="67" name="Google Shape;67;p14"/>
          <p:cNvSpPr txBox="1"/>
          <p:nvPr/>
        </p:nvSpPr>
        <p:spPr>
          <a:xfrm>
            <a:off x="871325" y="1442227"/>
            <a:ext cx="3000000" cy="6258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chemeClr val="dk1"/>
                </a:solidFill>
                <a:latin typeface="Open Sans"/>
                <a:ea typeface="Open Sans"/>
                <a:cs typeface="Open Sans"/>
                <a:sym typeface="Open Sans"/>
              </a:rPr>
              <a:t>pom.xml</a:t>
            </a:r>
            <a:endParaRPr b="1" i="0" sz="1100" u="none" cap="none" strike="noStrike">
              <a:solidFill>
                <a:schemeClr val="dk1"/>
              </a:solidFill>
              <a:latin typeface="Open Sans"/>
              <a:ea typeface="Open Sans"/>
              <a:cs typeface="Open Sans"/>
              <a:sym typeface="Open Sans"/>
            </a:endParaRPr>
          </a:p>
          <a:p>
            <a:pPr indent="0" lvl="0" marL="0" marR="0" rtl="0" algn="l">
              <a:lnSpc>
                <a:spcPct val="115000"/>
              </a:lnSpc>
              <a:spcBef>
                <a:spcPts val="600"/>
              </a:spcBef>
              <a:spcAft>
                <a:spcPts val="600"/>
              </a:spcAft>
              <a:buClr>
                <a:srgbClr val="000000"/>
              </a:buClr>
              <a:buSzPts val="1100"/>
              <a:buFont typeface="Arial"/>
              <a:buNone/>
            </a:pPr>
            <a:r>
              <a:rPr b="1" i="0" lang="en" sz="1100" u="none" cap="none" strike="noStrike">
                <a:solidFill>
                  <a:schemeClr val="dk1"/>
                </a:solidFill>
                <a:latin typeface="Open Sans"/>
                <a:ea typeface="Open Sans"/>
                <a:cs typeface="Open Sans"/>
                <a:sym typeface="Open Sans"/>
              </a:rPr>
              <a:t>P</a:t>
            </a:r>
            <a:r>
              <a:rPr b="0" i="0" lang="en" sz="1100" u="none" cap="none" strike="noStrike">
                <a:solidFill>
                  <a:schemeClr val="dk1"/>
                </a:solidFill>
                <a:latin typeface="Open Sans"/>
                <a:ea typeface="Open Sans"/>
                <a:cs typeface="Open Sans"/>
                <a:sym typeface="Open Sans"/>
              </a:rPr>
              <a:t>roject </a:t>
            </a:r>
            <a:r>
              <a:rPr b="1" i="0" lang="en" sz="1100" u="none" cap="none" strike="noStrike">
                <a:solidFill>
                  <a:schemeClr val="dk1"/>
                </a:solidFill>
                <a:latin typeface="Open Sans"/>
                <a:ea typeface="Open Sans"/>
                <a:cs typeface="Open Sans"/>
                <a:sym typeface="Open Sans"/>
              </a:rPr>
              <a:t>O</a:t>
            </a:r>
            <a:r>
              <a:rPr b="0" i="0" lang="en" sz="1100" u="none" cap="none" strike="noStrike">
                <a:solidFill>
                  <a:schemeClr val="dk1"/>
                </a:solidFill>
                <a:latin typeface="Open Sans"/>
                <a:ea typeface="Open Sans"/>
                <a:cs typeface="Open Sans"/>
                <a:sym typeface="Open Sans"/>
              </a:rPr>
              <a:t>bject </a:t>
            </a:r>
            <a:r>
              <a:rPr b="1" i="0" lang="en" sz="1100" u="none" cap="none" strike="noStrike">
                <a:solidFill>
                  <a:schemeClr val="dk1"/>
                </a:solidFill>
                <a:latin typeface="Open Sans"/>
                <a:ea typeface="Open Sans"/>
                <a:cs typeface="Open Sans"/>
                <a:sym typeface="Open Sans"/>
              </a:rPr>
              <a:t>M</a:t>
            </a:r>
            <a:r>
              <a:rPr b="0" i="0" lang="en" sz="1100" u="none" cap="none" strike="noStrike">
                <a:solidFill>
                  <a:schemeClr val="dk1"/>
                </a:solidFill>
                <a:latin typeface="Open Sans"/>
                <a:ea typeface="Open Sans"/>
                <a:cs typeface="Open Sans"/>
                <a:sym typeface="Open Sans"/>
              </a:rPr>
              <a:t>odel</a:t>
            </a:r>
            <a:endParaRPr b="0" i="0" sz="1100" u="none" cap="none" strike="noStrike">
              <a:solidFill>
                <a:schemeClr val="dk1"/>
              </a:solidFill>
              <a:latin typeface="Open Sans"/>
              <a:ea typeface="Open Sans"/>
              <a:cs typeface="Open Sans"/>
              <a:sym typeface="Open Sans"/>
            </a:endParaRPr>
          </a:p>
        </p:txBody>
      </p:sp>
      <p:pic>
        <p:nvPicPr>
          <p:cNvPr id="68" name="Google Shape;68;p14"/>
          <p:cNvPicPr preferRelativeResize="0"/>
          <p:nvPr/>
        </p:nvPicPr>
        <p:blipFill rotWithShape="1">
          <a:blip r:embed="rId4">
            <a:alphaModFix/>
          </a:blip>
          <a:srcRect b="0" l="0" r="0" t="0"/>
          <a:stretch/>
        </p:blipFill>
        <p:spPr>
          <a:xfrm>
            <a:off x="292600" y="1213975"/>
            <a:ext cx="974501" cy="974501"/>
          </a:xfrm>
          <a:prstGeom prst="rect">
            <a:avLst/>
          </a:prstGeom>
          <a:noFill/>
          <a:ln>
            <a:noFill/>
          </a:ln>
        </p:spPr>
      </p:pic>
      <p:sp>
        <p:nvSpPr>
          <p:cNvPr id="69" name="Google Shape;69;p14"/>
          <p:cNvSpPr txBox="1"/>
          <p:nvPr/>
        </p:nvSpPr>
        <p:spPr>
          <a:xfrm>
            <a:off x="317480" y="1852593"/>
            <a:ext cx="418800" cy="197100"/>
          </a:xfrm>
          <a:prstGeom prst="rect">
            <a:avLst/>
          </a:prstGeom>
          <a:solidFill>
            <a:srgbClr val="6554E8"/>
          </a:solidFill>
          <a:ln cap="flat" cmpd="sng" w="9525">
            <a:solidFill>
              <a:srgbClr val="6554E8"/>
            </a:solidFill>
            <a:prstDash val="solid"/>
            <a:round/>
            <a:headEnd len="sm" w="sm" type="none"/>
            <a:tailEnd len="sm" w="sm" type="none"/>
          </a:ln>
        </p:spPr>
        <p:txBody>
          <a:bodyPr anchorCtr="0" anchor="t" bIns="36575" lIns="36575" spcFirstLastPara="1" rIns="18275" wrap="square" tIns="36575">
            <a:spAutoFit/>
          </a:bodyPr>
          <a:lstStyle/>
          <a:p>
            <a:pPr indent="0" lvl="0" marL="0" marR="0" rtl="0" algn="ctr">
              <a:lnSpc>
                <a:spcPct val="100000"/>
              </a:lnSpc>
              <a:spcBef>
                <a:spcPts val="0"/>
              </a:spcBef>
              <a:spcAft>
                <a:spcPts val="600"/>
              </a:spcAft>
              <a:buClr>
                <a:srgbClr val="000000"/>
              </a:buClr>
              <a:buSzPts val="800"/>
              <a:buFont typeface="Arial"/>
              <a:buNone/>
            </a:pPr>
            <a:r>
              <a:rPr b="1" i="0" lang="en" sz="800" u="none" cap="none" strike="noStrike">
                <a:solidFill>
                  <a:schemeClr val="lt1"/>
                </a:solidFill>
                <a:latin typeface="Open Sans"/>
                <a:ea typeface="Open Sans"/>
                <a:cs typeface="Open Sans"/>
                <a:sym typeface="Open Sans"/>
              </a:rPr>
              <a:t>xml</a:t>
            </a:r>
            <a:endParaRPr b="1" i="0" sz="800" u="none" cap="none" strike="noStrike">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800"/>
              <a:buNone/>
            </a:pPr>
            <a:r>
              <a:rPr lang="en"/>
              <a:t>pom.xml</a:t>
            </a:r>
            <a:endParaRPr/>
          </a:p>
        </p:txBody>
      </p:sp>
      <p:sp>
        <p:nvSpPr>
          <p:cNvPr id="75" name="Google Shape;75;p15"/>
          <p:cNvSpPr txBox="1"/>
          <p:nvPr>
            <p:ph idx="1" type="body"/>
          </p:nvPr>
        </p:nvSpPr>
        <p:spPr>
          <a:xfrm>
            <a:off x="292608" y="1335024"/>
            <a:ext cx="8326800" cy="28530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&lt;project</a:t>
            </a:r>
            <a:r>
              <a:rPr lang="en">
                <a:latin typeface="JetBrains Mono Medium"/>
                <a:ea typeface="JetBrains Mono Medium"/>
                <a:cs typeface="JetBrains Mono Medium"/>
                <a:sym typeface="JetBrains Mono Medium"/>
              </a:rPr>
              <a:t> </a:t>
            </a:r>
            <a:r>
              <a:rPr lang="en">
                <a:solidFill>
                  <a:srgbClr val="660066"/>
                </a:solidFill>
                <a:latin typeface="JetBrains Mono Medium"/>
                <a:ea typeface="JetBrains Mono Medium"/>
                <a:cs typeface="JetBrains Mono Medium"/>
                <a:sym typeface="JetBrains Mono Medium"/>
              </a:rPr>
              <a:t>xmlns</a:t>
            </a:r>
            <a:r>
              <a:rPr lang="en">
                <a:solidFill>
                  <a:srgbClr val="666600"/>
                </a:solidFill>
                <a:latin typeface="JetBrains Mono Medium"/>
                <a:ea typeface="JetBrains Mono Medium"/>
                <a:cs typeface="JetBrains Mono Medium"/>
                <a:sym typeface="JetBrains Mono Medium"/>
              </a:rPr>
              <a:t>=</a:t>
            </a:r>
            <a:r>
              <a:rPr lang="en">
                <a:solidFill>
                  <a:srgbClr val="008800"/>
                </a:solidFill>
                <a:latin typeface="JetBrains Mono Medium"/>
                <a:ea typeface="JetBrains Mono Medium"/>
                <a:cs typeface="JetBrains Mono Medium"/>
                <a:sym typeface="JetBrains Mono Medium"/>
              </a:rPr>
              <a:t>"http://maven.apache.org/POM/4.0.0"</a:t>
            </a:r>
            <a:r>
              <a:rPr lang="en">
                <a:latin typeface="JetBrains Mono Medium"/>
                <a:ea typeface="JetBrains Mono Medium"/>
                <a:cs typeface="JetBrains Mono Medium"/>
                <a:sym typeface="JetBrains Mono Medium"/>
              </a:rPr>
              <a:t> </a:t>
            </a:r>
            <a:r>
              <a:rPr lang="en">
                <a:solidFill>
                  <a:srgbClr val="660066"/>
                </a:solidFill>
                <a:latin typeface="JetBrains Mono Medium"/>
                <a:ea typeface="JetBrains Mono Medium"/>
                <a:cs typeface="JetBrains Mono Medium"/>
                <a:sym typeface="JetBrains Mono Medium"/>
              </a:rPr>
              <a:t>xmlns:xsi</a:t>
            </a:r>
            <a:r>
              <a:rPr lang="en">
                <a:solidFill>
                  <a:srgbClr val="666600"/>
                </a:solidFill>
                <a:latin typeface="JetBrains Mono Medium"/>
                <a:ea typeface="JetBrains Mono Medium"/>
                <a:cs typeface="JetBrains Mono Medium"/>
                <a:sym typeface="JetBrains Mono Medium"/>
              </a:rPr>
              <a:t>=</a:t>
            </a:r>
            <a:r>
              <a:rPr lang="en">
                <a:solidFill>
                  <a:srgbClr val="008800"/>
                </a:solidFill>
                <a:latin typeface="JetBrains Mono Medium"/>
                <a:ea typeface="JetBrains Mono Medium"/>
                <a:cs typeface="JetBrains Mono Medium"/>
                <a:sym typeface="JetBrains Mono Medium"/>
              </a:rPr>
              <a:t>"</a:t>
            </a:r>
            <a:r>
              <a:rPr lang="en" u="sng">
                <a:solidFill>
                  <a:schemeClr val="accent3"/>
                </a:solidFill>
                <a:latin typeface="JetBrains Mono Medium"/>
                <a:ea typeface="JetBrains Mono Medium"/>
                <a:cs typeface="JetBrains Mono Medium"/>
                <a:sym typeface="JetBrains Mono Medium"/>
                <a:hlinkClick r:id="rId3">
                  <a:extLst>
                    <a:ext uri="{A12FA001-AC4F-418D-AE19-62706E023703}">
                      <ahyp:hlinkClr val="tx"/>
                    </a:ext>
                  </a:extLst>
                </a:hlinkClick>
              </a:rPr>
              <a:t>http://www.w3.org/2001/XMLSchema-instance</a:t>
            </a:r>
            <a:r>
              <a:rPr lang="en">
                <a:solidFill>
                  <a:srgbClr val="008800"/>
                </a:solidFill>
                <a:latin typeface="JetBrains Mono Medium"/>
                <a:ea typeface="JetBrains Mono Medium"/>
                <a:cs typeface="JetBrains Mono Medium"/>
                <a:sym typeface="JetBrains Mono Medium"/>
              </a:rPr>
              <a:t>"</a:t>
            </a:r>
            <a:endParaRPr>
              <a:solidFill>
                <a:srgbClr val="008800"/>
              </a:solidFill>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solidFill>
                  <a:srgbClr val="660066"/>
                </a:solidFill>
                <a:latin typeface="JetBrains Mono Medium"/>
                <a:ea typeface="JetBrains Mono Medium"/>
                <a:cs typeface="JetBrains Mono Medium"/>
                <a:sym typeface="JetBrains Mono Medium"/>
              </a:rPr>
              <a:t>xsi:schemaLocation</a:t>
            </a:r>
            <a:r>
              <a:rPr lang="en">
                <a:solidFill>
                  <a:srgbClr val="666600"/>
                </a:solidFill>
                <a:latin typeface="JetBrains Mono Medium"/>
                <a:ea typeface="JetBrains Mono Medium"/>
                <a:cs typeface="JetBrains Mono Medium"/>
                <a:sym typeface="JetBrains Mono Medium"/>
              </a:rPr>
              <a:t>=</a:t>
            </a:r>
            <a:r>
              <a:rPr lang="en">
                <a:solidFill>
                  <a:srgbClr val="008800"/>
                </a:solidFill>
                <a:latin typeface="JetBrains Mono Medium"/>
                <a:ea typeface="JetBrains Mono Medium"/>
                <a:cs typeface="JetBrains Mono Medium"/>
                <a:sym typeface="JetBrains Mono Medium"/>
              </a:rPr>
              <a:t>"http://maven.apache.org/POM/4.0.0 http://maven.apache.org/xsd/maven-4.0.0.xsd"</a:t>
            </a:r>
            <a:r>
              <a:rPr lang="en">
                <a:solidFill>
                  <a:srgbClr val="000088"/>
                </a:solidFill>
                <a:latin typeface="JetBrains Mono Medium"/>
                <a:ea typeface="JetBrains Mono Medium"/>
                <a:cs typeface="JetBrains Mono Medium"/>
                <a:sym typeface="JetBrains Mono Medium"/>
              </a:rPr>
              <a:t>&gt;</a:t>
            </a:r>
            <a:endParaRPr>
              <a:solidFill>
                <a:srgbClr val="000088"/>
              </a:solidFill>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&lt;modelVersion&gt;</a:t>
            </a:r>
            <a:r>
              <a:rPr lang="en">
                <a:latin typeface="JetBrains Mono Medium"/>
                <a:ea typeface="JetBrains Mono Medium"/>
                <a:cs typeface="JetBrains Mono Medium"/>
                <a:sym typeface="JetBrains Mono Medium"/>
              </a:rPr>
              <a:t>4.0.0</a:t>
            </a:r>
            <a:r>
              <a:rPr lang="en">
                <a:solidFill>
                  <a:srgbClr val="000088"/>
                </a:solidFill>
                <a:latin typeface="JetBrains Mono Medium"/>
                <a:ea typeface="JetBrains Mono Medium"/>
                <a:cs typeface="JetBrains Mono Medium"/>
                <a:sym typeface="JetBrains Mono Medium"/>
              </a:rPr>
              <a:t>&lt;/modelVersion&gt;</a:t>
            </a:r>
            <a:endParaRPr>
              <a:solidFill>
                <a:srgbClr val="000088"/>
              </a:solidFill>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latin typeface="JetBrains Mono Medium"/>
                <a:ea typeface="JetBrains Mono Medium"/>
                <a:cs typeface="JetBrains Mono Medium"/>
                <a:sym typeface="JetBrains Mono Medium"/>
              </a:rPr>
              <a:t> </a:t>
            </a:r>
            <a:endParaRPr>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&lt;groupId&gt;</a:t>
            </a:r>
            <a:r>
              <a:rPr lang="en">
                <a:latin typeface="JetBrains Mono Medium"/>
                <a:ea typeface="JetBrains Mono Medium"/>
                <a:cs typeface="JetBrains Mono Medium"/>
                <a:sym typeface="JetBrains Mono Medium"/>
              </a:rPr>
              <a:t>com.mycompany.app</a:t>
            </a:r>
            <a:r>
              <a:rPr lang="en">
                <a:solidFill>
                  <a:srgbClr val="000088"/>
                </a:solidFill>
                <a:latin typeface="JetBrains Mono Medium"/>
                <a:ea typeface="JetBrains Mono Medium"/>
                <a:cs typeface="JetBrains Mono Medium"/>
                <a:sym typeface="JetBrains Mono Medium"/>
              </a:rPr>
              <a:t>&lt;/groupId&gt;</a:t>
            </a:r>
            <a:endParaRPr>
              <a:solidFill>
                <a:srgbClr val="000088"/>
              </a:solidFill>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&lt;artifactId&gt;</a:t>
            </a:r>
            <a:r>
              <a:rPr lang="en">
                <a:latin typeface="JetBrains Mono Medium"/>
                <a:ea typeface="JetBrains Mono Medium"/>
                <a:cs typeface="JetBrains Mono Medium"/>
                <a:sym typeface="JetBrains Mono Medium"/>
              </a:rPr>
              <a:t>my-app</a:t>
            </a:r>
            <a:r>
              <a:rPr lang="en">
                <a:solidFill>
                  <a:srgbClr val="000088"/>
                </a:solidFill>
                <a:latin typeface="JetBrains Mono Medium"/>
                <a:ea typeface="JetBrains Mono Medium"/>
                <a:cs typeface="JetBrains Mono Medium"/>
                <a:sym typeface="JetBrains Mono Medium"/>
              </a:rPr>
              <a:t>&lt;/artifactId&gt;</a:t>
            </a:r>
            <a:endParaRPr>
              <a:solidFill>
                <a:srgbClr val="000088"/>
              </a:solidFill>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&lt;version&gt;</a:t>
            </a:r>
            <a:r>
              <a:rPr lang="en">
                <a:latin typeface="JetBrains Mono Medium"/>
                <a:ea typeface="JetBrains Mono Medium"/>
                <a:cs typeface="JetBrains Mono Medium"/>
                <a:sym typeface="JetBrains Mono Medium"/>
              </a:rPr>
              <a:t>1.0-SNAPSHOT</a:t>
            </a:r>
            <a:r>
              <a:rPr lang="en">
                <a:solidFill>
                  <a:srgbClr val="000088"/>
                </a:solidFill>
                <a:latin typeface="JetBrains Mono Medium"/>
                <a:ea typeface="JetBrains Mono Medium"/>
                <a:cs typeface="JetBrains Mono Medium"/>
                <a:sym typeface="JetBrains Mono Medium"/>
              </a:rPr>
              <a:t>&lt;/version&gt;</a:t>
            </a:r>
            <a:endParaRPr>
              <a:solidFill>
                <a:srgbClr val="000088"/>
              </a:solidFill>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latin typeface="JetBrains Mono Medium"/>
                <a:ea typeface="JetBrains Mono Medium"/>
                <a:cs typeface="JetBrains Mono Medium"/>
                <a:sym typeface="JetBrains Mono Medium"/>
              </a:rPr>
              <a:t> </a:t>
            </a:r>
            <a:endParaRPr>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&lt;properties&gt;</a:t>
            </a:r>
            <a:endParaRPr>
              <a:solidFill>
                <a:srgbClr val="000088"/>
              </a:solidFill>
              <a:latin typeface="JetBrains Mono Medium"/>
              <a:ea typeface="JetBrains Mono Medium"/>
              <a:cs typeface="JetBrains Mono Medium"/>
              <a:sym typeface="JetBrains Mono Medium"/>
            </a:endParaRPr>
          </a:p>
          <a:p>
            <a:pPr indent="0" lvl="0" marL="9144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&lt;maven.compiler.source&gt;</a:t>
            </a:r>
            <a:r>
              <a:rPr lang="en">
                <a:latin typeface="JetBrains Mono Medium"/>
                <a:ea typeface="JetBrains Mono Medium"/>
                <a:cs typeface="JetBrains Mono Medium"/>
                <a:sym typeface="JetBrains Mono Medium"/>
              </a:rPr>
              <a:t>1.7</a:t>
            </a:r>
            <a:r>
              <a:rPr lang="en">
                <a:solidFill>
                  <a:srgbClr val="000088"/>
                </a:solidFill>
                <a:latin typeface="JetBrains Mono Medium"/>
                <a:ea typeface="JetBrains Mono Medium"/>
                <a:cs typeface="JetBrains Mono Medium"/>
                <a:sym typeface="JetBrains Mono Medium"/>
              </a:rPr>
              <a:t>&lt;/maven.compiler.source&gt;</a:t>
            </a:r>
            <a:endParaRPr>
              <a:solidFill>
                <a:srgbClr val="000088"/>
              </a:solidFill>
              <a:latin typeface="JetBrains Mono Medium"/>
              <a:ea typeface="JetBrains Mono Medium"/>
              <a:cs typeface="JetBrains Mono Medium"/>
              <a:sym typeface="JetBrains Mono Medium"/>
            </a:endParaRPr>
          </a:p>
          <a:p>
            <a:pPr indent="0" lvl="0" marL="9144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&lt;maven.compiler.target&gt;</a:t>
            </a:r>
            <a:r>
              <a:rPr lang="en">
                <a:latin typeface="JetBrains Mono Medium"/>
                <a:ea typeface="JetBrains Mono Medium"/>
                <a:cs typeface="JetBrains Mono Medium"/>
                <a:sym typeface="JetBrains Mono Medium"/>
              </a:rPr>
              <a:t>1.7</a:t>
            </a:r>
            <a:r>
              <a:rPr lang="en">
                <a:solidFill>
                  <a:srgbClr val="000088"/>
                </a:solidFill>
                <a:latin typeface="JetBrains Mono Medium"/>
                <a:ea typeface="JetBrains Mono Medium"/>
                <a:cs typeface="JetBrains Mono Medium"/>
                <a:sym typeface="JetBrains Mono Medium"/>
              </a:rPr>
              <a:t>&lt;/maven.compiler.target&gt;</a:t>
            </a:r>
            <a:endParaRPr>
              <a:solidFill>
                <a:srgbClr val="000088"/>
              </a:solidFill>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&lt;/properties&gt;</a:t>
            </a:r>
            <a:endParaRPr>
              <a:solidFill>
                <a:srgbClr val="000088"/>
              </a:solidFill>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latin typeface="JetBrains Mono Medium"/>
                <a:ea typeface="JetBrains Mono Medium"/>
                <a:cs typeface="JetBrains Mono Medium"/>
                <a:sym typeface="JetBrains Mono Medium"/>
              </a:rPr>
              <a:t> </a:t>
            </a:r>
            <a:endParaRPr>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&lt;dependencies&gt;</a:t>
            </a:r>
            <a:endParaRPr>
              <a:solidFill>
                <a:srgbClr val="000088"/>
              </a:solidFill>
              <a:latin typeface="JetBrains Mono Medium"/>
              <a:ea typeface="JetBrains Mono Medium"/>
              <a:cs typeface="JetBrains Mono Medium"/>
              <a:sym typeface="JetBrains Mono Medium"/>
            </a:endParaRPr>
          </a:p>
          <a:p>
            <a:pPr indent="0" lvl="0" marL="9144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&lt;dependency&gt;</a:t>
            </a:r>
            <a:endParaRPr>
              <a:solidFill>
                <a:srgbClr val="000088"/>
              </a:solidFill>
              <a:latin typeface="JetBrains Mono Medium"/>
              <a:ea typeface="JetBrains Mono Medium"/>
              <a:cs typeface="JetBrains Mono Medium"/>
              <a:sym typeface="JetBrains Mono Medium"/>
            </a:endParaRPr>
          </a:p>
          <a:p>
            <a:pPr indent="0" lvl="0" marL="13716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&lt;groupId&gt;</a:t>
            </a:r>
            <a:r>
              <a:rPr lang="en">
                <a:latin typeface="JetBrains Mono Medium"/>
                <a:ea typeface="JetBrains Mono Medium"/>
                <a:cs typeface="JetBrains Mono Medium"/>
                <a:sym typeface="JetBrains Mono Medium"/>
              </a:rPr>
              <a:t>junit</a:t>
            </a:r>
            <a:r>
              <a:rPr lang="en">
                <a:solidFill>
                  <a:srgbClr val="000088"/>
                </a:solidFill>
                <a:latin typeface="JetBrains Mono Medium"/>
                <a:ea typeface="JetBrains Mono Medium"/>
                <a:cs typeface="JetBrains Mono Medium"/>
                <a:sym typeface="JetBrains Mono Medium"/>
              </a:rPr>
              <a:t>&lt;/groupId&gt;</a:t>
            </a:r>
            <a:endParaRPr>
              <a:solidFill>
                <a:srgbClr val="000088"/>
              </a:solidFill>
              <a:latin typeface="JetBrains Mono Medium"/>
              <a:ea typeface="JetBrains Mono Medium"/>
              <a:cs typeface="JetBrains Mono Medium"/>
              <a:sym typeface="JetBrains Mono Medium"/>
            </a:endParaRPr>
          </a:p>
          <a:p>
            <a:pPr indent="0" lvl="0" marL="13716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&lt;artifactId&gt;</a:t>
            </a:r>
            <a:r>
              <a:rPr lang="en">
                <a:latin typeface="JetBrains Mono Medium"/>
                <a:ea typeface="JetBrains Mono Medium"/>
                <a:cs typeface="JetBrains Mono Medium"/>
                <a:sym typeface="JetBrains Mono Medium"/>
              </a:rPr>
              <a:t>junit</a:t>
            </a:r>
            <a:r>
              <a:rPr lang="en">
                <a:solidFill>
                  <a:srgbClr val="000088"/>
                </a:solidFill>
                <a:latin typeface="JetBrains Mono Medium"/>
                <a:ea typeface="JetBrains Mono Medium"/>
                <a:cs typeface="JetBrains Mono Medium"/>
                <a:sym typeface="JetBrains Mono Medium"/>
              </a:rPr>
              <a:t>&lt;/artifactId&gt;</a:t>
            </a:r>
            <a:endParaRPr>
              <a:solidFill>
                <a:srgbClr val="000088"/>
              </a:solidFill>
              <a:latin typeface="JetBrains Mono Medium"/>
              <a:ea typeface="JetBrains Mono Medium"/>
              <a:cs typeface="JetBrains Mono Medium"/>
              <a:sym typeface="JetBrains Mono Medium"/>
            </a:endParaRPr>
          </a:p>
          <a:p>
            <a:pPr indent="0" lvl="0" marL="13716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&lt;version&gt;</a:t>
            </a:r>
            <a:r>
              <a:rPr lang="en">
                <a:latin typeface="JetBrains Mono Medium"/>
                <a:ea typeface="JetBrains Mono Medium"/>
                <a:cs typeface="JetBrains Mono Medium"/>
                <a:sym typeface="JetBrains Mono Medium"/>
              </a:rPr>
              <a:t>4.12</a:t>
            </a:r>
            <a:r>
              <a:rPr lang="en">
                <a:solidFill>
                  <a:srgbClr val="000088"/>
                </a:solidFill>
                <a:latin typeface="JetBrains Mono Medium"/>
                <a:ea typeface="JetBrains Mono Medium"/>
                <a:cs typeface="JetBrains Mono Medium"/>
                <a:sym typeface="JetBrains Mono Medium"/>
              </a:rPr>
              <a:t>&lt;/version&gt;</a:t>
            </a:r>
            <a:endParaRPr>
              <a:solidFill>
                <a:srgbClr val="000088"/>
              </a:solidFill>
              <a:latin typeface="JetBrains Mono Medium"/>
              <a:ea typeface="JetBrains Mono Medium"/>
              <a:cs typeface="JetBrains Mono Medium"/>
              <a:sym typeface="JetBrains Mono Medium"/>
            </a:endParaRPr>
          </a:p>
          <a:p>
            <a:pPr indent="0" lvl="0" marL="13716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&lt;scope&gt;</a:t>
            </a:r>
            <a:r>
              <a:rPr lang="en">
                <a:latin typeface="JetBrains Mono Medium"/>
                <a:ea typeface="JetBrains Mono Medium"/>
                <a:cs typeface="JetBrains Mono Medium"/>
                <a:sym typeface="JetBrains Mono Medium"/>
              </a:rPr>
              <a:t>test</a:t>
            </a:r>
            <a:r>
              <a:rPr lang="en">
                <a:solidFill>
                  <a:srgbClr val="000088"/>
                </a:solidFill>
                <a:latin typeface="JetBrains Mono Medium"/>
                <a:ea typeface="JetBrains Mono Medium"/>
                <a:cs typeface="JetBrains Mono Medium"/>
                <a:sym typeface="JetBrains Mono Medium"/>
              </a:rPr>
              <a:t>&lt;/scope&gt;</a:t>
            </a:r>
            <a:endParaRPr>
              <a:solidFill>
                <a:srgbClr val="000088"/>
              </a:solidFill>
              <a:latin typeface="JetBrains Mono Medium"/>
              <a:ea typeface="JetBrains Mono Medium"/>
              <a:cs typeface="JetBrains Mono Medium"/>
              <a:sym typeface="JetBrains Mono Medium"/>
            </a:endParaRPr>
          </a:p>
          <a:p>
            <a:pPr indent="0" lvl="0" marL="9144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&lt;/dependency&gt;</a:t>
            </a:r>
            <a:endParaRPr>
              <a:solidFill>
                <a:srgbClr val="000088"/>
              </a:solidFill>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&lt;/dependencies&gt;</a:t>
            </a:r>
            <a:endParaRPr>
              <a:solidFill>
                <a:srgbClr val="000088"/>
              </a:solidFill>
              <a:latin typeface="JetBrains Mono Medium"/>
              <a:ea typeface="JetBrains Mono Medium"/>
              <a:cs typeface="JetBrains Mono Medium"/>
              <a:sym typeface="JetBrains Mono Medium"/>
            </a:endParaRPr>
          </a:p>
          <a:p>
            <a:pPr indent="0" lvl="0" marL="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&lt;/project&gt;</a:t>
            </a:r>
            <a:endParaRPr>
              <a:solidFill>
                <a:srgbClr val="3F51B5"/>
              </a:solidFill>
              <a:latin typeface="JetBrains Mono Medium"/>
              <a:ea typeface="JetBrains Mono Medium"/>
              <a:cs typeface="JetBrains Mono Medium"/>
              <a:sym typeface="JetBrains Mono Medium"/>
            </a:endParaRPr>
          </a:p>
          <a:p>
            <a:pPr indent="0" lvl="0" marL="0" rtl="0" algn="l">
              <a:lnSpc>
                <a:spcPct val="115000"/>
              </a:lnSpc>
              <a:spcBef>
                <a:spcPts val="100"/>
              </a:spcBef>
              <a:spcAft>
                <a:spcPts val="0"/>
              </a:spcAft>
              <a:buClr>
                <a:schemeClr val="dk1"/>
              </a:buClr>
              <a:buSzPts val="1800"/>
              <a:buFont typeface="Arial"/>
              <a:buNone/>
            </a:pPr>
            <a:r>
              <a:t/>
            </a:r>
            <a:endParaRPr>
              <a:latin typeface="JetBrains Mono Medium"/>
              <a:ea typeface="JetBrains Mono Medium"/>
              <a:cs typeface="JetBrains Mono Medium"/>
              <a:sym typeface="JetBrains Mono Medium"/>
            </a:endParaRPr>
          </a:p>
          <a:p>
            <a:pPr indent="0" lvl="0" marL="0" rtl="0" algn="l">
              <a:lnSpc>
                <a:spcPct val="115000"/>
              </a:lnSpc>
              <a:spcBef>
                <a:spcPts val="100"/>
              </a:spcBef>
              <a:spcAft>
                <a:spcPts val="100"/>
              </a:spcAft>
              <a:buSzPts val="80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800"/>
              <a:buNone/>
            </a:pPr>
            <a:r>
              <a:rPr lang="en"/>
              <a:t>Gradle</a:t>
            </a:r>
            <a:endParaRPr/>
          </a:p>
        </p:txBody>
      </p:sp>
      <p:sp>
        <p:nvSpPr>
          <p:cNvPr id="81" name="Google Shape;81;p16"/>
          <p:cNvSpPr txBox="1"/>
          <p:nvPr>
            <p:ph idx="1" type="body"/>
          </p:nvPr>
        </p:nvSpPr>
        <p:spPr>
          <a:xfrm>
            <a:off x="292608" y="2267712"/>
            <a:ext cx="8419800" cy="26154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Clr>
                <a:schemeClr val="dk1"/>
              </a:buClr>
              <a:buSzPts val="1800"/>
              <a:buFont typeface="Arial"/>
              <a:buNone/>
            </a:pPr>
            <a:r>
              <a:rPr b="1" lang="en" sz="1100"/>
              <a:t>DSL</a:t>
            </a:r>
            <a:r>
              <a:rPr lang="en" sz="1100"/>
              <a:t>: It</a:t>
            </a:r>
            <a:r>
              <a:rPr lang="en" sz="1100"/>
              <a:t> </a:t>
            </a:r>
            <a:r>
              <a:rPr lang="en" sz="1100"/>
              <a:t>u</a:t>
            </a:r>
            <a:r>
              <a:rPr lang="en" sz="1100"/>
              <a:t>ses </a:t>
            </a:r>
            <a:r>
              <a:rPr lang="en" sz="1100"/>
              <a:t>Kotlin or Groovy instead of XML.</a:t>
            </a:r>
            <a:endParaRPr sz="1100"/>
          </a:p>
          <a:p>
            <a:pPr indent="0" lvl="0" marL="0" rtl="0" algn="l">
              <a:lnSpc>
                <a:spcPct val="115000"/>
              </a:lnSpc>
              <a:spcBef>
                <a:spcPts val="600"/>
              </a:spcBef>
              <a:spcAft>
                <a:spcPts val="0"/>
              </a:spcAft>
              <a:buClr>
                <a:schemeClr val="dk1"/>
              </a:buClr>
              <a:buSzPts val="1800"/>
              <a:buFont typeface="Arial"/>
              <a:buNone/>
            </a:pPr>
            <a:r>
              <a:rPr b="1" lang="en" sz="1100"/>
              <a:t>Tasks</a:t>
            </a:r>
            <a:r>
              <a:rPr lang="en" sz="1100"/>
              <a:t>: You can define actions which might depend on each other and be quite complex. </a:t>
            </a:r>
            <a:endParaRPr sz="1100"/>
          </a:p>
          <a:p>
            <a:pPr indent="0" lvl="0" marL="0" rtl="0" algn="l">
              <a:lnSpc>
                <a:spcPct val="115000"/>
              </a:lnSpc>
              <a:spcBef>
                <a:spcPts val="600"/>
              </a:spcBef>
              <a:spcAft>
                <a:spcPts val="0"/>
              </a:spcAft>
              <a:buClr>
                <a:schemeClr val="dk1"/>
              </a:buClr>
              <a:buSzPts val="1800"/>
              <a:buFont typeface="Arial"/>
              <a:buNone/>
            </a:pPr>
            <a:r>
              <a:rPr b="1" lang="en" sz="1100"/>
              <a:t>Plugins </a:t>
            </a:r>
            <a:r>
              <a:rPr lang="en" sz="1100"/>
              <a:t>provide </a:t>
            </a:r>
            <a:r>
              <a:rPr lang="en" sz="1100"/>
              <a:t>unconventional predefined tasks to do the heavy-lifting.</a:t>
            </a:r>
            <a:endParaRPr sz="1100"/>
          </a:p>
          <a:p>
            <a:pPr indent="0" lvl="0" marL="0" rtl="0" algn="l">
              <a:lnSpc>
                <a:spcPct val="115000"/>
              </a:lnSpc>
              <a:spcBef>
                <a:spcPts val="600"/>
              </a:spcBef>
              <a:spcAft>
                <a:spcPts val="0"/>
              </a:spcAft>
              <a:buClr>
                <a:schemeClr val="dk1"/>
              </a:buClr>
              <a:buSzPts val="1800"/>
              <a:buFont typeface="Arial"/>
              <a:buNone/>
            </a:pPr>
            <a:r>
              <a:rPr b="1" lang="en" sz="1100"/>
              <a:t>Modules</a:t>
            </a:r>
            <a:r>
              <a:rPr lang="en" sz="1100"/>
              <a:t> have independent compilation units. Each unit is built into a separate JAR (or some other kind of artifact).</a:t>
            </a:r>
            <a:endParaRPr sz="1100"/>
          </a:p>
          <a:p>
            <a:pPr indent="0" lvl="0" marL="0" rtl="0" algn="l">
              <a:lnSpc>
                <a:spcPct val="115000"/>
              </a:lnSpc>
              <a:spcBef>
                <a:spcPts val="600"/>
              </a:spcBef>
              <a:spcAft>
                <a:spcPts val="0"/>
              </a:spcAft>
              <a:buClr>
                <a:schemeClr val="dk1"/>
              </a:buClr>
              <a:buSzPts val="1100"/>
              <a:buFont typeface="Arial"/>
              <a:buNone/>
            </a:pPr>
            <a:r>
              <a:rPr b="1" lang="en" sz="1100"/>
              <a:t>Repositories</a:t>
            </a:r>
            <a:r>
              <a:rPr lang="en" sz="1100"/>
              <a:t>: You can reuse Maven repositories.</a:t>
            </a:r>
            <a:endParaRPr sz="1100"/>
          </a:p>
          <a:p>
            <a:pPr indent="0" lvl="0" marL="0" rtl="0" algn="l">
              <a:lnSpc>
                <a:spcPct val="115000"/>
              </a:lnSpc>
              <a:spcBef>
                <a:spcPts val="600"/>
              </a:spcBef>
              <a:spcAft>
                <a:spcPts val="0"/>
              </a:spcAft>
              <a:buClr>
                <a:schemeClr val="dk1"/>
              </a:buClr>
              <a:buSzPts val="1800"/>
              <a:buFont typeface="Arial"/>
              <a:buNone/>
            </a:pPr>
            <a:r>
              <a:rPr b="1" lang="en" sz="1100"/>
              <a:t>Dependency Management</a:t>
            </a:r>
            <a:r>
              <a:rPr lang="en" sz="1100"/>
              <a:t>: </a:t>
            </a:r>
            <a:r>
              <a:rPr lang="en" sz="1100"/>
              <a:t>You can </a:t>
            </a:r>
            <a:r>
              <a:rPr lang="en" sz="1100"/>
              <a:t>easily declare and resolve dependencies.</a:t>
            </a:r>
            <a:endParaRPr sz="1100"/>
          </a:p>
          <a:p>
            <a:pPr indent="0" lvl="0" marL="0" rtl="0" algn="l">
              <a:lnSpc>
                <a:spcPct val="115000"/>
              </a:lnSpc>
              <a:spcBef>
                <a:spcPts val="600"/>
              </a:spcBef>
              <a:spcAft>
                <a:spcPts val="0"/>
              </a:spcAft>
              <a:buClr>
                <a:schemeClr val="dk1"/>
              </a:buClr>
              <a:buSzPts val="1800"/>
              <a:buFont typeface="Arial"/>
              <a:buNone/>
            </a:pPr>
            <a:r>
              <a:rPr b="1" lang="en" sz="1100"/>
              <a:t>Language Agnostic</a:t>
            </a:r>
            <a:r>
              <a:rPr lang="en" sz="1100"/>
              <a:t>: Gradle can be used for Kotlin, Java, Scala, C++, JS, and </a:t>
            </a:r>
            <a:r>
              <a:rPr lang="en" sz="1100" u="sng">
                <a:solidFill>
                  <a:schemeClr val="accent3"/>
                </a:solidFill>
                <a:hlinkClick r:id="rId3">
                  <a:extLst>
                    <a:ext uri="{A12FA001-AC4F-418D-AE19-62706E023703}">
                      <ahyp:hlinkClr val="tx"/>
                    </a:ext>
                  </a:extLst>
                </a:hlinkClick>
              </a:rPr>
              <a:t>COBOL</a:t>
            </a:r>
            <a:r>
              <a:rPr lang="en" sz="1100"/>
              <a:t>.</a:t>
            </a:r>
            <a:endParaRPr sz="1100"/>
          </a:p>
          <a:p>
            <a:pPr indent="0" lvl="0" marL="0" rtl="0" algn="l">
              <a:lnSpc>
                <a:spcPct val="115000"/>
              </a:lnSpc>
              <a:spcBef>
                <a:spcPts val="600"/>
              </a:spcBef>
              <a:spcAft>
                <a:spcPts val="0"/>
              </a:spcAft>
              <a:buClr>
                <a:schemeClr val="dk1"/>
              </a:buClr>
              <a:buSzPts val="1100"/>
              <a:buFont typeface="Arial"/>
              <a:buNone/>
            </a:pPr>
            <a:r>
              <a:rPr lang="en" sz="1100"/>
              <a:t>Learn more: </a:t>
            </a:r>
            <a:r>
              <a:rPr i="1" lang="en" sz="1100" u="sng">
                <a:solidFill>
                  <a:schemeClr val="accent3"/>
                </a:solidFill>
                <a:hlinkClick r:id="rId4">
                  <a:extLst>
                    <a:ext uri="{A12FA001-AC4F-418D-AE19-62706E023703}">
                      <ahyp:hlinkClr val="tx"/>
                    </a:ext>
                  </a:extLst>
                </a:hlinkClick>
              </a:rPr>
              <a:t>docs.gradle.org</a:t>
            </a:r>
            <a:endParaRPr i="1" sz="1100"/>
          </a:p>
          <a:p>
            <a:pPr indent="0" lvl="0" marL="0" rtl="0" algn="l">
              <a:lnSpc>
                <a:spcPct val="115000"/>
              </a:lnSpc>
              <a:spcBef>
                <a:spcPts val="600"/>
              </a:spcBef>
              <a:spcAft>
                <a:spcPts val="600"/>
              </a:spcAft>
              <a:buSzPts val="1400"/>
              <a:buNone/>
            </a:pPr>
            <a:r>
              <a:t/>
            </a:r>
            <a:endParaRPr sz="1100"/>
          </a:p>
        </p:txBody>
      </p:sp>
      <p:pic>
        <p:nvPicPr>
          <p:cNvPr id="82" name="Google Shape;82;p16"/>
          <p:cNvPicPr preferRelativeResize="0"/>
          <p:nvPr/>
        </p:nvPicPr>
        <p:blipFill rotWithShape="1">
          <a:blip r:embed="rId5">
            <a:alphaModFix/>
          </a:blip>
          <a:srcRect b="0" l="0" r="0" t="0"/>
          <a:stretch/>
        </p:blipFill>
        <p:spPr>
          <a:xfrm>
            <a:off x="292600" y="1213975"/>
            <a:ext cx="974501" cy="974501"/>
          </a:xfrm>
          <a:prstGeom prst="rect">
            <a:avLst/>
          </a:prstGeom>
          <a:noFill/>
          <a:ln>
            <a:noFill/>
          </a:ln>
        </p:spPr>
      </p:pic>
      <p:sp>
        <p:nvSpPr>
          <p:cNvPr id="83" name="Google Shape;83;p16"/>
          <p:cNvSpPr txBox="1"/>
          <p:nvPr/>
        </p:nvSpPr>
        <p:spPr>
          <a:xfrm>
            <a:off x="871325" y="1442227"/>
            <a:ext cx="3000000" cy="6258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chemeClr val="dk1"/>
                </a:solidFill>
                <a:latin typeface="Open Sans"/>
                <a:ea typeface="Open Sans"/>
                <a:cs typeface="Open Sans"/>
                <a:sym typeface="Open Sans"/>
              </a:rPr>
              <a:t>build.gradle</a:t>
            </a:r>
            <a:endParaRPr b="1" i="0" sz="1100" u="none" cap="none" strike="noStrike">
              <a:solidFill>
                <a:schemeClr val="dk1"/>
              </a:solidFill>
              <a:latin typeface="Open Sans"/>
              <a:ea typeface="Open Sans"/>
              <a:cs typeface="Open Sans"/>
              <a:sym typeface="Open Sans"/>
            </a:endParaRPr>
          </a:p>
          <a:p>
            <a:pPr indent="0" lvl="0" marL="0" marR="0" rtl="0" algn="l">
              <a:lnSpc>
                <a:spcPct val="115000"/>
              </a:lnSpc>
              <a:spcBef>
                <a:spcPts val="600"/>
              </a:spcBef>
              <a:spcAft>
                <a:spcPts val="600"/>
              </a:spcAft>
              <a:buClr>
                <a:srgbClr val="000000"/>
              </a:buClr>
              <a:buSzPts val="1100"/>
              <a:buFont typeface="Arial"/>
              <a:buNone/>
            </a:pPr>
            <a:r>
              <a:rPr b="1" i="0" lang="en" sz="1100" u="none" cap="none" strike="noStrike">
                <a:solidFill>
                  <a:schemeClr val="dk1"/>
                </a:solidFill>
                <a:latin typeface="Open Sans"/>
                <a:ea typeface="Open Sans"/>
                <a:cs typeface="Open Sans"/>
                <a:sym typeface="Open Sans"/>
              </a:rPr>
              <a:t>settings.gradle</a:t>
            </a:r>
            <a:endParaRPr b="0" i="0" sz="1100" u="none" cap="none" strike="noStrike">
              <a:solidFill>
                <a:schemeClr val="dk1"/>
              </a:solidFill>
              <a:latin typeface="Open Sans"/>
              <a:ea typeface="Open Sans"/>
              <a:cs typeface="Open Sans"/>
              <a:sym typeface="Open Sans"/>
            </a:endParaRPr>
          </a:p>
        </p:txBody>
      </p:sp>
      <p:sp>
        <p:nvSpPr>
          <p:cNvPr id="84" name="Google Shape;84;p16"/>
          <p:cNvSpPr txBox="1"/>
          <p:nvPr/>
        </p:nvSpPr>
        <p:spPr>
          <a:xfrm>
            <a:off x="317480" y="1852593"/>
            <a:ext cx="418800" cy="197100"/>
          </a:xfrm>
          <a:prstGeom prst="rect">
            <a:avLst/>
          </a:prstGeom>
          <a:solidFill>
            <a:srgbClr val="6554E8"/>
          </a:solidFill>
          <a:ln cap="flat" cmpd="sng" w="9525">
            <a:solidFill>
              <a:srgbClr val="6554E8"/>
            </a:solidFill>
            <a:prstDash val="solid"/>
            <a:round/>
            <a:headEnd len="sm" w="sm" type="none"/>
            <a:tailEnd len="sm" w="sm" type="none"/>
          </a:ln>
        </p:spPr>
        <p:txBody>
          <a:bodyPr anchorCtr="0" anchor="t" bIns="36575" lIns="36575" spcFirstLastPara="1" rIns="18275" wrap="square" tIns="36575">
            <a:spAutoFit/>
          </a:bodyPr>
          <a:lstStyle/>
          <a:p>
            <a:pPr indent="0" lvl="0" marL="0" marR="0" rtl="0" algn="ctr">
              <a:lnSpc>
                <a:spcPct val="100000"/>
              </a:lnSpc>
              <a:spcBef>
                <a:spcPts val="0"/>
              </a:spcBef>
              <a:spcAft>
                <a:spcPts val="600"/>
              </a:spcAft>
              <a:buClr>
                <a:srgbClr val="000000"/>
              </a:buClr>
              <a:buSzPts val="800"/>
              <a:buFont typeface="Arial"/>
              <a:buNone/>
            </a:pPr>
            <a:r>
              <a:rPr b="1" i="0" lang="en" sz="800" u="none" cap="none" strike="noStrike">
                <a:solidFill>
                  <a:schemeClr val="lt1"/>
                </a:solidFill>
                <a:latin typeface="Open Sans"/>
                <a:ea typeface="Open Sans"/>
                <a:cs typeface="Open Sans"/>
                <a:sym typeface="Open Sans"/>
              </a:rPr>
              <a:t>gradle</a:t>
            </a:r>
            <a:endParaRPr b="1" i="0" sz="800" u="none" cap="none" strike="noStrike">
              <a:solidFill>
                <a:schemeClr val="lt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7"/>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New Gradle Project in IntelliJ IDEA</a:t>
            </a:r>
            <a:endParaRPr/>
          </a:p>
        </p:txBody>
      </p:sp>
      <p:pic>
        <p:nvPicPr>
          <p:cNvPr id="90" name="Google Shape;90;p17"/>
          <p:cNvPicPr preferRelativeResize="0"/>
          <p:nvPr/>
        </p:nvPicPr>
        <p:blipFill>
          <a:blip r:embed="rId3">
            <a:alphaModFix/>
          </a:blip>
          <a:stretch>
            <a:fillRect/>
          </a:stretch>
        </p:blipFill>
        <p:spPr>
          <a:xfrm>
            <a:off x="1937713" y="952708"/>
            <a:ext cx="5084426" cy="408889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3300"/>
              <a:buNone/>
            </a:pPr>
            <a:r>
              <a:rPr lang="en"/>
              <a:t>Java bytecode</a:t>
            </a:r>
            <a:endParaRPr/>
          </a:p>
        </p:txBody>
      </p:sp>
      <p:sp>
        <p:nvSpPr>
          <p:cNvPr id="96" name="Google Shape;96;p18"/>
          <p:cNvSpPr txBox="1"/>
          <p:nvPr/>
        </p:nvSpPr>
        <p:spPr>
          <a:xfrm>
            <a:off x="368800" y="923925"/>
            <a:ext cx="3267300" cy="39465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Clr>
                <a:schemeClr val="dk1"/>
              </a:buClr>
              <a:buSzPts val="1100"/>
              <a:buFont typeface="Arial"/>
              <a:buNone/>
            </a:pPr>
            <a:r>
              <a:rPr lang="en" sz="800">
                <a:solidFill>
                  <a:schemeClr val="dk1"/>
                </a:solidFill>
                <a:latin typeface="JetBrains Mono"/>
                <a:ea typeface="JetBrains Mono"/>
                <a:cs typeface="JetBrains Mono"/>
                <a:sym typeface="JetBrains Mono"/>
              </a:rPr>
              <a:t>plugins {</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chemeClr val="dk1"/>
                </a:solidFill>
                <a:latin typeface="JetBrains Mono"/>
                <a:ea typeface="JetBrains Mono"/>
                <a:cs typeface="JetBrains Mono"/>
                <a:sym typeface="JetBrains Mono"/>
              </a:rPr>
              <a:t>    kotlin(</a:t>
            </a:r>
            <a:r>
              <a:rPr lang="en" sz="800">
                <a:solidFill>
                  <a:srgbClr val="067D17"/>
                </a:solidFill>
                <a:latin typeface="JetBrains Mono"/>
                <a:ea typeface="JetBrains Mono"/>
                <a:cs typeface="JetBrains Mono"/>
                <a:sym typeface="JetBrains Mono"/>
              </a:rPr>
              <a:t>"jvm"</a:t>
            </a:r>
            <a:r>
              <a:rPr lang="en" sz="800">
                <a:solidFill>
                  <a:schemeClr val="dk1"/>
                </a:solidFill>
                <a:latin typeface="JetBrains Mono"/>
                <a:ea typeface="JetBrains Mono"/>
                <a:cs typeface="JetBrains Mono"/>
                <a:sym typeface="JetBrains Mono"/>
              </a:rPr>
              <a:t>) version </a:t>
            </a:r>
            <a:r>
              <a:rPr lang="en" sz="800">
                <a:solidFill>
                  <a:srgbClr val="067D17"/>
                </a:solidFill>
                <a:latin typeface="JetBrains Mono"/>
                <a:ea typeface="JetBrains Mono"/>
                <a:cs typeface="JetBrains Mono"/>
                <a:sym typeface="JetBrains Mono"/>
              </a:rPr>
              <a:t>"1.8.0"</a:t>
            </a:r>
            <a:endParaRPr sz="800">
              <a:solidFill>
                <a:srgbClr val="067D17"/>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chemeClr val="dk1"/>
                </a:solidFill>
                <a:latin typeface="JetBrains Mono"/>
                <a:ea typeface="JetBrains Mono"/>
                <a:cs typeface="JetBrains Mono"/>
                <a:sym typeface="JetBrains Mono"/>
              </a:rPr>
              <a:t>    application</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chemeClr val="dk1"/>
                </a:solidFill>
                <a:latin typeface="JetBrains Mono"/>
                <a:ea typeface="JetBrains Mono"/>
                <a:cs typeface="JetBrains Mono"/>
                <a:sym typeface="JetBrains Mono"/>
              </a:rPr>
              <a:t>}</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chemeClr val="dk1"/>
                </a:solidFill>
                <a:latin typeface="JetBrains Mono"/>
                <a:ea typeface="JetBrains Mono"/>
                <a:cs typeface="JetBrains Mono"/>
                <a:sym typeface="JetBrains Mono"/>
              </a:rPr>
              <a:t>group = </a:t>
            </a:r>
            <a:r>
              <a:rPr lang="en" sz="800">
                <a:solidFill>
                  <a:srgbClr val="067D17"/>
                </a:solidFill>
                <a:latin typeface="JetBrains Mono"/>
                <a:ea typeface="JetBrains Mono"/>
                <a:cs typeface="JetBrains Mono"/>
                <a:sym typeface="JetBrains Mono"/>
              </a:rPr>
              <a:t>"org.constructor.jetbrains.kotlin"</a:t>
            </a:r>
            <a:endParaRPr sz="800">
              <a:solidFill>
                <a:srgbClr val="067D17"/>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chemeClr val="dk1"/>
                </a:solidFill>
                <a:latin typeface="JetBrains Mono"/>
                <a:ea typeface="JetBrains Mono"/>
                <a:cs typeface="JetBrains Mono"/>
                <a:sym typeface="JetBrains Mono"/>
              </a:rPr>
              <a:t>version = </a:t>
            </a:r>
            <a:r>
              <a:rPr lang="en" sz="800">
                <a:solidFill>
                  <a:srgbClr val="067D17"/>
                </a:solidFill>
                <a:latin typeface="JetBrains Mono"/>
                <a:ea typeface="JetBrains Mono"/>
                <a:cs typeface="JetBrains Mono"/>
                <a:sym typeface="JetBrains Mono"/>
              </a:rPr>
              <a:t>"1.0-SNAPSHOT"</a:t>
            </a:r>
            <a:endParaRPr sz="800">
              <a:solidFill>
                <a:srgbClr val="067D17"/>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chemeClr val="dk1"/>
                </a:solidFill>
                <a:latin typeface="JetBrains Mono"/>
                <a:ea typeface="JetBrains Mono"/>
                <a:cs typeface="JetBrains Mono"/>
                <a:sym typeface="JetBrains Mono"/>
              </a:rPr>
              <a:t>repositories {</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chemeClr val="dk1"/>
                </a:solidFill>
                <a:latin typeface="JetBrains Mono"/>
                <a:ea typeface="JetBrains Mono"/>
                <a:cs typeface="JetBrains Mono"/>
                <a:sym typeface="JetBrains Mono"/>
              </a:rPr>
              <a:t>    mavenCentral()</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chemeClr val="dk1"/>
                </a:solidFill>
                <a:latin typeface="JetBrains Mono"/>
                <a:ea typeface="JetBrains Mono"/>
                <a:cs typeface="JetBrains Mono"/>
                <a:sym typeface="JetBrains Mono"/>
              </a:rPr>
              <a:t>}</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chemeClr val="dk1"/>
                </a:solidFill>
                <a:latin typeface="JetBrains Mono"/>
                <a:ea typeface="JetBrains Mono"/>
                <a:cs typeface="JetBrains Mono"/>
                <a:sym typeface="JetBrains Mono"/>
              </a:rPr>
              <a:t>dependencies {</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chemeClr val="dk1"/>
                </a:solidFill>
                <a:latin typeface="JetBrains Mono"/>
                <a:ea typeface="JetBrains Mono"/>
                <a:cs typeface="JetBrains Mono"/>
                <a:sym typeface="JetBrains Mono"/>
              </a:rPr>
              <a:t>    testImplementation(kotlin(</a:t>
            </a:r>
            <a:r>
              <a:rPr lang="en" sz="800">
                <a:solidFill>
                  <a:srgbClr val="067D17"/>
                </a:solidFill>
                <a:latin typeface="JetBrains Mono"/>
                <a:ea typeface="JetBrains Mono"/>
                <a:cs typeface="JetBrains Mono"/>
                <a:sym typeface="JetBrains Mono"/>
              </a:rPr>
              <a:t>"test"</a:t>
            </a:r>
            <a:r>
              <a:rPr lang="en" sz="800">
                <a:solidFill>
                  <a:schemeClr val="dk1"/>
                </a:solidFill>
                <a:latin typeface="JetBrains Mono"/>
                <a:ea typeface="JetBrains Mono"/>
                <a:cs typeface="JetBrains Mono"/>
                <a:sym typeface="JetBrains Mono"/>
              </a:rPr>
              <a:t>))</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chemeClr val="dk1"/>
                </a:solidFill>
                <a:latin typeface="JetBrains Mono"/>
                <a:ea typeface="JetBrains Mono"/>
                <a:cs typeface="JetBrains Mono"/>
                <a:sym typeface="JetBrains Mono"/>
              </a:rPr>
              <a:t>}</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chemeClr val="dk1"/>
                </a:solidFill>
                <a:latin typeface="JetBrains Mono"/>
                <a:ea typeface="JetBrains Mono"/>
                <a:cs typeface="JetBrains Mono"/>
                <a:sym typeface="JetBrains Mono"/>
              </a:rPr>
              <a:t>tasks.test {</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chemeClr val="dk1"/>
                </a:solidFill>
                <a:latin typeface="JetBrains Mono"/>
                <a:ea typeface="JetBrains Mono"/>
                <a:cs typeface="JetBrains Mono"/>
                <a:sym typeface="JetBrains Mono"/>
              </a:rPr>
              <a:t>    useJUnitPlatform()</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chemeClr val="dk1"/>
                </a:solidFill>
                <a:latin typeface="JetBrains Mono"/>
                <a:ea typeface="JetBrains Mono"/>
                <a:cs typeface="JetBrains Mono"/>
                <a:sym typeface="JetBrains Mono"/>
              </a:rPr>
              <a:t>}</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chemeClr val="dk1"/>
                </a:solidFill>
                <a:latin typeface="JetBrains Mono"/>
                <a:ea typeface="JetBrains Mono"/>
                <a:cs typeface="JetBrains Mono"/>
                <a:sym typeface="JetBrains Mono"/>
              </a:rPr>
              <a:t>kotlin {</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chemeClr val="dk1"/>
                </a:solidFill>
                <a:latin typeface="JetBrains Mono"/>
                <a:ea typeface="JetBrains Mono"/>
                <a:cs typeface="JetBrains Mono"/>
                <a:sym typeface="JetBrains Mono"/>
              </a:rPr>
              <a:t>    jvmToolchain(8)</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chemeClr val="dk1"/>
                </a:solidFill>
                <a:latin typeface="JetBrains Mono"/>
                <a:ea typeface="JetBrains Mono"/>
                <a:cs typeface="JetBrains Mono"/>
                <a:sym typeface="JetBrains Mono"/>
              </a:rPr>
              <a:t>}</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chemeClr val="dk1"/>
                </a:solidFill>
                <a:latin typeface="JetBrains Mono"/>
                <a:ea typeface="JetBrains Mono"/>
                <a:cs typeface="JetBrains Mono"/>
                <a:sym typeface="JetBrains Mono"/>
              </a:rPr>
              <a:t>application {</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chemeClr val="dk1"/>
                </a:solidFill>
                <a:latin typeface="JetBrains Mono"/>
                <a:ea typeface="JetBrains Mono"/>
                <a:cs typeface="JetBrains Mono"/>
                <a:sym typeface="JetBrains Mono"/>
              </a:rPr>
              <a:t>    mainClass.set(</a:t>
            </a:r>
            <a:r>
              <a:rPr lang="en" sz="800">
                <a:solidFill>
                  <a:srgbClr val="067D17"/>
                </a:solidFill>
                <a:latin typeface="JetBrains Mono"/>
                <a:ea typeface="JetBrains Mono"/>
                <a:cs typeface="JetBrains Mono"/>
                <a:sym typeface="JetBrains Mono"/>
              </a:rPr>
              <a:t>"MainKt"</a:t>
            </a:r>
            <a:r>
              <a:rPr lang="en" sz="800">
                <a:solidFill>
                  <a:schemeClr val="dk1"/>
                </a:solidFill>
                <a:latin typeface="JetBrains Mono"/>
                <a:ea typeface="JetBrains Mono"/>
                <a:cs typeface="JetBrains Mono"/>
                <a:sym typeface="JetBrains Mono"/>
              </a:rPr>
              <a:t>)</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chemeClr val="dk1"/>
                </a:solidFill>
                <a:latin typeface="JetBrains Mono"/>
                <a:ea typeface="JetBrains Mono"/>
                <a:cs typeface="JetBrains Mono"/>
                <a:sym typeface="JetBrains Mono"/>
              </a:rPr>
              <a:t>}</a:t>
            </a:r>
            <a:endParaRPr sz="800">
              <a:solidFill>
                <a:schemeClr val="dk1"/>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rgbClr val="000000"/>
              </a:buClr>
              <a:buSzPts val="900"/>
              <a:buFont typeface="Courier"/>
              <a:buNone/>
            </a:pPr>
            <a:r>
              <a:t/>
            </a:r>
            <a:endParaRPr sz="800">
              <a:solidFill>
                <a:schemeClr val="dk1"/>
              </a:solidFill>
              <a:latin typeface="JetBrains Mono"/>
              <a:ea typeface="JetBrains Mono"/>
              <a:cs typeface="JetBrains Mono"/>
              <a:sym typeface="JetBrains Mono"/>
            </a:endParaRPr>
          </a:p>
        </p:txBody>
      </p:sp>
      <p:sp>
        <p:nvSpPr>
          <p:cNvPr id="97" name="Google Shape;97;p18"/>
          <p:cNvSpPr txBox="1"/>
          <p:nvPr/>
        </p:nvSpPr>
        <p:spPr>
          <a:xfrm>
            <a:off x="3678175" y="923925"/>
            <a:ext cx="4967400" cy="36633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Clr>
                <a:schemeClr val="dk1"/>
              </a:buClr>
              <a:buSzPts val="1100"/>
              <a:buFont typeface="Arial"/>
              <a:buNone/>
            </a:pPr>
            <a:r>
              <a:rPr lang="en" sz="800">
                <a:solidFill>
                  <a:srgbClr val="CC0000"/>
                </a:solidFill>
                <a:latin typeface="JetBrains Mono"/>
                <a:ea typeface="JetBrains Mono"/>
                <a:cs typeface="JetBrains Mono"/>
                <a:sym typeface="JetBrains Mono"/>
              </a:rPr>
              <a:t>Failed to calculate the value</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rgbClr val="CC0000"/>
                </a:solidFill>
                <a:latin typeface="JetBrains Mono"/>
                <a:ea typeface="JetBrains Mono"/>
                <a:cs typeface="JetBrains Mono"/>
                <a:sym typeface="JetBrains Mono"/>
              </a:rPr>
              <a:t>of task ':compileJava' property</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rgbClr val="CC0000"/>
                </a:solidFill>
                <a:latin typeface="JetBrains Mono"/>
                <a:ea typeface="JetBrains Mono"/>
                <a:cs typeface="JetBrains Mono"/>
                <a:sym typeface="JetBrains Mono"/>
              </a:rPr>
              <a:t>'javaCompiler'. Unable to download</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rgbClr val="CC0000"/>
                </a:solidFill>
                <a:latin typeface="JetBrains Mono"/>
                <a:ea typeface="JetBrains Mono"/>
                <a:cs typeface="JetBrains Mono"/>
                <a:sym typeface="JetBrains Mono"/>
              </a:rPr>
              <a:t>toolchain matching these requirements:</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rgbClr val="CC0000"/>
                </a:solidFill>
                <a:latin typeface="JetBrains Mono"/>
                <a:ea typeface="JetBrains Mono"/>
                <a:cs typeface="JetBrains Mono"/>
                <a:sym typeface="JetBrains Mono"/>
              </a:rPr>
              <a:t>languageVersion=8, vendor=any,</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rgbClr val="CC0000"/>
                </a:solidFill>
                <a:latin typeface="JetBrains Mono"/>
                <a:ea typeface="JetBrains Mono"/>
                <a:cs typeface="JetBrains Mono"/>
                <a:sym typeface="JetBrains Mono"/>
              </a:rPr>
              <a:t>implementation=vendor-specific</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rgbClr val="CC0000"/>
                </a:solidFill>
                <a:latin typeface="JetBrains Mono"/>
                <a:ea typeface="JetBrains Mono"/>
                <a:cs typeface="JetBrains Mono"/>
                <a:sym typeface="JetBrains Mono"/>
              </a:rPr>
              <a:t>Unable to download toolchain. This</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rgbClr val="CC0000"/>
                </a:solidFill>
                <a:latin typeface="JetBrains Mono"/>
                <a:ea typeface="JetBrains Mono"/>
                <a:cs typeface="JetBrains Mono"/>
                <a:sym typeface="JetBrains Mono"/>
              </a:rPr>
              <a:t>might indicate that the combination</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rgbClr val="CC0000"/>
                </a:solidFill>
                <a:latin typeface="JetBrains Mono"/>
                <a:ea typeface="JetBrains Mono"/>
                <a:cs typeface="JetBrains Mono"/>
                <a:sym typeface="JetBrains Mono"/>
              </a:rPr>
              <a:t>(version, architecture, release/early</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rgbClr val="CC0000"/>
                </a:solidFill>
                <a:latin typeface="JetBrains Mono"/>
                <a:ea typeface="JetBrains Mono"/>
                <a:cs typeface="JetBrains Mono"/>
                <a:sym typeface="JetBrains Mono"/>
              </a:rPr>
              <a:t>access, …) for the requested</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rgbClr val="CC0000"/>
                </a:solidFill>
                <a:latin typeface="JetBrains Mono"/>
                <a:ea typeface="JetBrains Mono"/>
                <a:cs typeface="JetBrains Mono"/>
                <a:sym typeface="JetBrains Mono"/>
              </a:rPr>
              <a:t>JDK is not available. Could not read</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rgbClr val="CC0000"/>
                </a:solidFill>
                <a:latin typeface="JetBrains Mono"/>
                <a:ea typeface="JetBrains Mono"/>
                <a:cs typeface="JetBrains Mono"/>
                <a:sym typeface="JetBrains Mono"/>
              </a:rPr>
              <a:t>'https:^/api.adoptopenjdk.net/v3/binary/latest/8/ga/mac/aarch64/jdk/h'</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chemeClr val="dk1"/>
              </a:buClr>
              <a:buSzPts val="1100"/>
              <a:buFont typeface="Arial"/>
              <a:buNone/>
            </a:pPr>
            <a:r>
              <a:rPr lang="en" sz="800">
                <a:solidFill>
                  <a:srgbClr val="CC0000"/>
                </a:solidFill>
                <a:latin typeface="JetBrains Mono"/>
                <a:ea typeface="JetBrains Mono"/>
                <a:cs typeface="JetBrains Mono"/>
                <a:sym typeface="JetBrains Mono"/>
              </a:rPr>
              <a:t>as it does not exist. </a:t>
            </a:r>
            <a:endParaRPr sz="800">
              <a:solidFill>
                <a:srgbClr val="CC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rgbClr val="000000"/>
              </a:buClr>
              <a:buSzPts val="900"/>
              <a:buFont typeface="Courier"/>
              <a:buNone/>
            </a:pPr>
            <a:r>
              <a:t/>
            </a:r>
            <a:endParaRPr sz="800">
              <a:solidFill>
                <a:srgbClr val="CC0000"/>
              </a:solidFill>
              <a:latin typeface="JetBrains Mono"/>
              <a:ea typeface="JetBrains Mono"/>
              <a:cs typeface="JetBrains Mono"/>
              <a:sym typeface="JetBrains Mon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3300"/>
              <a:buNone/>
            </a:pPr>
            <a:r>
              <a:rPr lang="en"/>
              <a:t>Java bytecode</a:t>
            </a:r>
            <a:endParaRPr/>
          </a:p>
        </p:txBody>
      </p:sp>
      <p:sp>
        <p:nvSpPr>
          <p:cNvPr id="103" name="Google Shape;103;p19"/>
          <p:cNvSpPr txBox="1"/>
          <p:nvPr>
            <p:ph idx="1" type="body"/>
          </p:nvPr>
        </p:nvSpPr>
        <p:spPr>
          <a:xfrm>
            <a:off x="292600" y="1335025"/>
            <a:ext cx="8419800" cy="3571200"/>
          </a:xfrm>
          <a:prstGeom prst="rect">
            <a:avLst/>
          </a:prstGeom>
          <a:noFill/>
          <a:ln>
            <a:noFill/>
          </a:ln>
        </p:spPr>
        <p:txBody>
          <a:bodyPr anchorCtr="0" anchor="t" bIns="0" lIns="0" spcFirstLastPara="1" rIns="0" wrap="square" tIns="73150">
            <a:noAutofit/>
          </a:bodyPr>
          <a:lstStyle/>
          <a:p>
            <a:pPr indent="0" lvl="0" marL="0" rtl="0" algn="l">
              <a:lnSpc>
                <a:spcPct val="107916"/>
              </a:lnSpc>
              <a:spcBef>
                <a:spcPts val="0"/>
              </a:spcBef>
              <a:spcAft>
                <a:spcPts val="0"/>
              </a:spcAft>
              <a:buClr>
                <a:schemeClr val="dk1"/>
              </a:buClr>
              <a:buSzPts val="1100"/>
              <a:buFont typeface="Arial"/>
              <a:buNone/>
            </a:pPr>
            <a:r>
              <a:rPr lang="en"/>
              <a:t>I use JetBrains Runtime 17.0.5, so my JDK version is 17, and to fix the problem I do: </a:t>
            </a:r>
            <a:endParaRPr/>
          </a:p>
          <a:p>
            <a:pPr indent="0" lvl="0" marL="0" rtl="0" algn="l">
              <a:lnSpc>
                <a:spcPct val="150000"/>
              </a:lnSpc>
              <a:spcBef>
                <a:spcPts val="1175"/>
              </a:spcBef>
              <a:spcAft>
                <a:spcPts val="0"/>
              </a:spcAft>
              <a:buNone/>
            </a:pPr>
            <a:r>
              <a:rPr lang="en">
                <a:latin typeface="JetBrains Mono"/>
                <a:ea typeface="JetBrains Mono"/>
                <a:cs typeface="JetBrains Mono"/>
                <a:sym typeface="JetBrains Mono"/>
              </a:rPr>
              <a:t>kotlin {</a:t>
            </a:r>
            <a:endParaRPr>
              <a:latin typeface="JetBrains Mono"/>
              <a:ea typeface="JetBrains Mono"/>
              <a:cs typeface="JetBrains Mono"/>
              <a:sym typeface="JetBrains Mono"/>
            </a:endParaRPr>
          </a:p>
          <a:p>
            <a:pPr indent="0" lvl="0" marL="457200" rtl="0" algn="l">
              <a:lnSpc>
                <a:spcPct val="150000"/>
              </a:lnSpc>
              <a:spcBef>
                <a:spcPts val="0"/>
              </a:spcBef>
              <a:spcAft>
                <a:spcPts val="0"/>
              </a:spcAft>
              <a:buNone/>
            </a:pPr>
            <a:r>
              <a:rPr lang="en">
                <a:latin typeface="JetBrains Mono"/>
                <a:ea typeface="JetBrains Mono"/>
                <a:cs typeface="JetBrains Mono"/>
                <a:sym typeface="JetBrains Mono"/>
              </a:rPr>
              <a:t>jvmToolchain(17)</a:t>
            </a:r>
            <a:endParaRPr>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a:latin typeface="JetBrains Mono"/>
                <a:ea typeface="JetBrains Mono"/>
                <a:cs typeface="JetBrains Mono"/>
                <a:sym typeface="JetBrains Mono"/>
              </a:rPr>
              <a:t>}</a:t>
            </a:r>
            <a:endParaRPr>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a:latin typeface="JetBrains Mono"/>
              <a:ea typeface="JetBrains Mono"/>
              <a:cs typeface="JetBrains Mono"/>
              <a:sym typeface="JetBrains Mono"/>
            </a:endParaRPr>
          </a:p>
          <a:p>
            <a:pPr indent="0" lvl="0" marL="0" rtl="0" algn="l">
              <a:lnSpc>
                <a:spcPct val="107916"/>
              </a:lnSpc>
              <a:spcBef>
                <a:spcPts val="0"/>
              </a:spcBef>
              <a:spcAft>
                <a:spcPts val="0"/>
              </a:spcAft>
              <a:buClr>
                <a:schemeClr val="dk1"/>
              </a:buClr>
              <a:buSzPts val="1100"/>
              <a:buFont typeface="Arial"/>
              <a:buNone/>
            </a:pPr>
            <a:r>
              <a:rPr lang="en"/>
              <a:t>But usually instead of </a:t>
            </a:r>
            <a:r>
              <a:rPr lang="en">
                <a:latin typeface="Courier"/>
                <a:ea typeface="Courier"/>
                <a:cs typeface="Courier"/>
                <a:sym typeface="Courier"/>
              </a:rPr>
              <a:t>jvmToolchain</a:t>
            </a:r>
            <a:r>
              <a:rPr lang="en"/>
              <a:t> you will see: </a:t>
            </a:r>
            <a:endParaRPr/>
          </a:p>
          <a:p>
            <a:pPr indent="0" lvl="0" marL="0" rtl="0" algn="l">
              <a:lnSpc>
                <a:spcPct val="150000"/>
              </a:lnSpc>
              <a:spcBef>
                <a:spcPts val="1175"/>
              </a:spcBef>
              <a:spcAft>
                <a:spcPts val="0"/>
              </a:spcAft>
              <a:buNone/>
            </a:pPr>
            <a:r>
              <a:rPr lang="en">
                <a:latin typeface="JetBrains Mono"/>
                <a:ea typeface="JetBrains Mono"/>
                <a:cs typeface="JetBrains Mono"/>
                <a:sym typeface="JetBrains Mono"/>
              </a:rPr>
              <a:t>tasks.withType&lt;KotlinCompile&gt; {</a:t>
            </a:r>
            <a:endParaRPr>
              <a:latin typeface="JetBrains Mono"/>
              <a:ea typeface="JetBrains Mono"/>
              <a:cs typeface="JetBrains Mono"/>
              <a:sym typeface="JetBrains Mono"/>
            </a:endParaRPr>
          </a:p>
          <a:p>
            <a:pPr indent="0" lvl="0" marL="457200" rtl="0" algn="l">
              <a:lnSpc>
                <a:spcPct val="150000"/>
              </a:lnSpc>
              <a:spcBef>
                <a:spcPts val="0"/>
              </a:spcBef>
              <a:spcAft>
                <a:spcPts val="0"/>
              </a:spcAft>
              <a:buNone/>
            </a:pPr>
            <a:r>
              <a:rPr lang="en">
                <a:latin typeface="JetBrains Mono"/>
                <a:ea typeface="JetBrains Mono"/>
                <a:cs typeface="JetBrains Mono"/>
                <a:sym typeface="JetBrains Mono"/>
              </a:rPr>
              <a:t>kotlinOptions.jvmTarget = </a:t>
            </a:r>
            <a:r>
              <a:rPr lang="en">
                <a:solidFill>
                  <a:srgbClr val="067D17"/>
                </a:solidFill>
                <a:latin typeface="JetBrains Mono"/>
                <a:ea typeface="JetBrains Mono"/>
                <a:cs typeface="JetBrains Mono"/>
                <a:sym typeface="JetBrains Mono"/>
              </a:rPr>
              <a:t>"1.8"</a:t>
            </a:r>
            <a:endParaRPr>
              <a:solidFill>
                <a:srgbClr val="067D17"/>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a:latin typeface="JetBrains Mono"/>
                <a:ea typeface="JetBrains Mono"/>
                <a:cs typeface="JetBrains Mono"/>
                <a:sym typeface="JetBrains Mono"/>
              </a:rPr>
              <a:t>}</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tandard White Theme">
  <a:themeElements>
    <a:clrScheme name="Simple Light">
      <a:dk1>
        <a:srgbClr val="000000"/>
      </a:dk1>
      <a:lt1>
        <a:srgbClr val="FFFFFF"/>
      </a:lt1>
      <a:dk2>
        <a:srgbClr val="27282C"/>
      </a:dk2>
      <a:lt2>
        <a:srgbClr val="000000"/>
      </a:lt2>
      <a:accent1>
        <a:srgbClr val="28B8A0"/>
      </a:accent1>
      <a:accent2>
        <a:srgbClr val="FC801D"/>
      </a:accent2>
      <a:accent3>
        <a:srgbClr val="FF318C"/>
      </a:accent3>
      <a:accent4>
        <a:srgbClr val="6B57FF"/>
      </a:accent4>
      <a:accent5>
        <a:srgbClr val="087CFA"/>
      </a:accent5>
      <a:accent6>
        <a:srgbClr val="000000"/>
      </a:accent6>
      <a:hlink>
        <a:srgbClr val="FF318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